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257" r:id="rId3"/>
    <p:sldId id="258" r:id="rId4"/>
    <p:sldId id="259" r:id="rId5"/>
    <p:sldId id="260" r:id="rId6"/>
    <p:sldId id="261" r:id="rId7"/>
    <p:sldId id="262" r:id="rId8"/>
    <p:sldId id="263" r:id="rId9"/>
    <p:sldId id="264" r:id="rId10"/>
    <p:sldId id="265" r:id="rId11"/>
    <p:sldId id="266" r:id="rId12"/>
    <p:sldId id="270" r:id="rId13"/>
    <p:sldId id="268" r:id="rId14"/>
    <p:sldId id="269" r:id="rId15"/>
    <p:sldId id="271" r:id="rId16"/>
    <p:sldId id="272" r:id="rId17"/>
    <p:sldId id="273" r:id="rId18"/>
  </p:sldIdLst>
  <p:sldSz cx="9144000" cy="6858000" type="screen4x3"/>
  <p:notesSz cx="6669088" cy="9926638"/>
  <p:defaultTextStyle>
    <a:defPPr>
      <a:defRPr lang="de-DE"/>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p:normalViewPr>
  <p:slideViewPr>
    <p:cSldViewPr>
      <p:cViewPr varScale="1">
        <p:scale>
          <a:sx n="130" d="100"/>
          <a:sy n="130" d="100"/>
        </p:scale>
        <p:origin x="99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890838"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de-DE" altLang="de-DE"/>
          </a:p>
        </p:txBody>
      </p:sp>
      <p:sp>
        <p:nvSpPr>
          <p:cNvPr id="48131" name="Rectangle 3"/>
          <p:cNvSpPr>
            <a:spLocks noGrp="1" noChangeArrowheads="1"/>
          </p:cNvSpPr>
          <p:nvPr>
            <p:ph type="dt" sz="quarter" idx="1"/>
          </p:nvPr>
        </p:nvSpPr>
        <p:spPr bwMode="auto">
          <a:xfrm>
            <a:off x="3776663" y="0"/>
            <a:ext cx="2890837"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de-DE" altLang="de-DE"/>
          </a:p>
        </p:txBody>
      </p:sp>
      <p:sp>
        <p:nvSpPr>
          <p:cNvPr id="48132" name="Rectangle 4"/>
          <p:cNvSpPr>
            <a:spLocks noGrp="1" noChangeArrowheads="1"/>
          </p:cNvSpPr>
          <p:nvPr>
            <p:ph type="ftr" sz="quarter" idx="2"/>
          </p:nvPr>
        </p:nvSpPr>
        <p:spPr bwMode="auto">
          <a:xfrm>
            <a:off x="0" y="9428163"/>
            <a:ext cx="2890838"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de-DE" altLang="de-DE"/>
          </a:p>
        </p:txBody>
      </p:sp>
      <p:sp>
        <p:nvSpPr>
          <p:cNvPr id="48133" name="Rectangle 5"/>
          <p:cNvSpPr>
            <a:spLocks noGrp="1" noChangeArrowheads="1"/>
          </p:cNvSpPr>
          <p:nvPr>
            <p:ph type="sldNum" sz="quarter" idx="3"/>
          </p:nvPr>
        </p:nvSpPr>
        <p:spPr bwMode="auto">
          <a:xfrm>
            <a:off x="3776663" y="9428163"/>
            <a:ext cx="2890837"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5A989AC-EA9C-4223-A396-715B42091F6C}" type="slidenum">
              <a:rPr lang="de-DE" altLang="de-DE"/>
              <a:pPr/>
              <a:t>‹Nr.›</a:t>
            </a:fld>
            <a:endParaRPr lang="de-DE" altLang="de-DE"/>
          </a:p>
        </p:txBody>
      </p:sp>
    </p:spTree>
    <p:extLst>
      <p:ext uri="{BB962C8B-B14F-4D97-AF65-F5344CB8AC3E}">
        <p14:creationId xmlns:p14="http://schemas.microsoft.com/office/powerpoint/2010/main" val="4294656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890838"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de-DE" altLang="de-DE"/>
          </a:p>
        </p:txBody>
      </p:sp>
      <p:sp>
        <p:nvSpPr>
          <p:cNvPr id="24579" name="Rectangle 3"/>
          <p:cNvSpPr>
            <a:spLocks noGrp="1" noChangeArrowheads="1"/>
          </p:cNvSpPr>
          <p:nvPr>
            <p:ph type="dt" idx="1"/>
          </p:nvPr>
        </p:nvSpPr>
        <p:spPr bwMode="auto">
          <a:xfrm>
            <a:off x="3776663" y="0"/>
            <a:ext cx="2890837"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de-DE" altLang="de-DE"/>
          </a:p>
        </p:txBody>
      </p:sp>
      <p:sp>
        <p:nvSpPr>
          <p:cNvPr id="24580" name="Rectangle 4"/>
          <p:cNvSpPr>
            <a:spLocks noGrp="1" noRot="1" noChangeAspect="1" noChangeArrowheads="1" noTextEdit="1"/>
          </p:cNvSpPr>
          <p:nvPr>
            <p:ph type="sldImg" idx="2"/>
          </p:nvPr>
        </p:nvSpPr>
        <p:spPr bwMode="auto">
          <a:xfrm>
            <a:off x="852488" y="744538"/>
            <a:ext cx="4964112"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4581" name="Rectangle 5"/>
          <p:cNvSpPr>
            <a:spLocks noGrp="1" noChangeArrowheads="1"/>
          </p:cNvSpPr>
          <p:nvPr>
            <p:ph type="body" sz="quarter" idx="3"/>
          </p:nvPr>
        </p:nvSpPr>
        <p:spPr bwMode="auto">
          <a:xfrm>
            <a:off x="666750" y="4714875"/>
            <a:ext cx="5335588"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ltLang="de-DE" smtClean="0"/>
              <a:t>Textmasterformate durch Klicken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
        <p:nvSpPr>
          <p:cNvPr id="24582" name="Rectangle 6"/>
          <p:cNvSpPr>
            <a:spLocks noGrp="1" noChangeArrowheads="1"/>
          </p:cNvSpPr>
          <p:nvPr>
            <p:ph type="ftr" sz="quarter" idx="4"/>
          </p:nvPr>
        </p:nvSpPr>
        <p:spPr bwMode="auto">
          <a:xfrm>
            <a:off x="0" y="9428163"/>
            <a:ext cx="2890838"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de-DE" altLang="de-DE"/>
          </a:p>
        </p:txBody>
      </p:sp>
      <p:sp>
        <p:nvSpPr>
          <p:cNvPr id="24583" name="Rectangle 7"/>
          <p:cNvSpPr>
            <a:spLocks noGrp="1" noChangeArrowheads="1"/>
          </p:cNvSpPr>
          <p:nvPr>
            <p:ph type="sldNum" sz="quarter" idx="5"/>
          </p:nvPr>
        </p:nvSpPr>
        <p:spPr bwMode="auto">
          <a:xfrm>
            <a:off x="3776663" y="9428163"/>
            <a:ext cx="2890837"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A48A1F2-53A3-4817-903B-D45CD854BA90}" type="slidenum">
              <a:rPr lang="de-DE" altLang="de-DE"/>
              <a:pPr/>
              <a:t>‹Nr.›</a:t>
            </a:fld>
            <a:endParaRPr lang="de-DE" altLang="de-DE"/>
          </a:p>
        </p:txBody>
      </p:sp>
    </p:spTree>
    <p:extLst>
      <p:ext uri="{BB962C8B-B14F-4D97-AF65-F5344CB8AC3E}">
        <p14:creationId xmlns:p14="http://schemas.microsoft.com/office/powerpoint/2010/main" val="28090302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5A201A-593B-4844-BE99-EA6489E5EED7}" type="slidenum">
              <a:rPr lang="de-DE" altLang="de-DE"/>
              <a:pPr/>
              <a:t>1</a:t>
            </a:fld>
            <a:endParaRPr lang="de-DE" altLang="de-DE"/>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r>
              <a:rPr lang="de-DE" altLang="de-DE"/>
              <a:t>Kurze Vorstellung der eigenen Person, Aufgabenbereich, Beantwortung von evtl. aufgetretenen Fragen!</a:t>
            </a:r>
          </a:p>
        </p:txBody>
      </p:sp>
    </p:spTree>
    <p:extLst>
      <p:ext uri="{BB962C8B-B14F-4D97-AF65-F5344CB8AC3E}">
        <p14:creationId xmlns:p14="http://schemas.microsoft.com/office/powerpoint/2010/main" val="20000181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049023-3037-40F5-BBA8-12F4D626D33B}" type="slidenum">
              <a:rPr lang="de-DE" altLang="de-DE"/>
              <a:pPr/>
              <a:t>10</a:t>
            </a:fld>
            <a:endParaRPr lang="de-DE" altLang="de-DE"/>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r>
              <a:rPr lang="de-DE" altLang="de-DE"/>
              <a:t>Gerade bei Menschenrettung kann von einer umfassenden Schutzkleidung zunächst abgewichen werden. Dennoch sollte beachtet werden, dass Hände und Füße in unmittelbaren Kontakt mit den ABC-Gefahrstoffen stehen können!</a:t>
            </a:r>
          </a:p>
        </p:txBody>
      </p:sp>
    </p:spTree>
    <p:extLst>
      <p:ext uri="{BB962C8B-B14F-4D97-AF65-F5344CB8AC3E}">
        <p14:creationId xmlns:p14="http://schemas.microsoft.com/office/powerpoint/2010/main" val="18119122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97E09E-6377-466E-887C-E3DDF7A27584}" type="slidenum">
              <a:rPr lang="de-DE" altLang="de-DE"/>
              <a:pPr/>
              <a:t>11</a:t>
            </a:fld>
            <a:endParaRPr lang="de-DE" altLang="de-DE"/>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de-DE" altLang="de-DE"/>
              <a:t>Erläuterung der Körperschutzform 1. Hinweis zur Einteilung der Körperschutzformen gemäß FwDV 500. Aufzeigen von Möglichkeiten und Grenzen.</a:t>
            </a:r>
          </a:p>
        </p:txBody>
      </p:sp>
    </p:spTree>
    <p:extLst>
      <p:ext uri="{BB962C8B-B14F-4D97-AF65-F5344CB8AC3E}">
        <p14:creationId xmlns:p14="http://schemas.microsoft.com/office/powerpoint/2010/main" val="32998645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338BDC-973A-443B-84D4-B2910D92E1E3}" type="slidenum">
              <a:rPr lang="de-DE" altLang="de-DE"/>
              <a:pPr/>
              <a:t>12</a:t>
            </a:fld>
            <a:endParaRPr lang="de-DE" altLang="de-DE"/>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p:txBody>
          <a:bodyPr/>
          <a:lstStyle/>
          <a:p>
            <a:r>
              <a:rPr lang="de-DE" altLang="de-DE"/>
              <a:t>Hinweis zu den Grenzen dieses Anzuges!</a:t>
            </a:r>
          </a:p>
        </p:txBody>
      </p:sp>
    </p:spTree>
    <p:extLst>
      <p:ext uri="{BB962C8B-B14F-4D97-AF65-F5344CB8AC3E}">
        <p14:creationId xmlns:p14="http://schemas.microsoft.com/office/powerpoint/2010/main" val="23518395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085060-257F-47E8-BFAF-E53AA3F7DE51}" type="slidenum">
              <a:rPr lang="de-DE" altLang="de-DE"/>
              <a:pPr/>
              <a:t>13</a:t>
            </a:fld>
            <a:endParaRPr lang="de-DE" altLang="de-DE"/>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r>
              <a:rPr lang="de-DE" altLang="de-DE"/>
              <a:t>Hinweise zu den Möglichkeiten dieses Anzuges! Ggf. Vorstellung eines Musters!</a:t>
            </a:r>
          </a:p>
        </p:txBody>
      </p:sp>
    </p:spTree>
    <p:extLst>
      <p:ext uri="{BB962C8B-B14F-4D97-AF65-F5344CB8AC3E}">
        <p14:creationId xmlns:p14="http://schemas.microsoft.com/office/powerpoint/2010/main" val="2996537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4CE2C6-5B86-40E1-8A94-DB36850A5C66}" type="slidenum">
              <a:rPr lang="de-DE" altLang="de-DE"/>
              <a:pPr/>
              <a:t>14</a:t>
            </a:fld>
            <a:endParaRPr lang="de-DE" altLang="de-DE"/>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p:txBody>
          <a:bodyPr/>
          <a:lstStyle/>
          <a:p>
            <a:r>
              <a:rPr lang="de-DE" altLang="de-DE"/>
              <a:t>Allgemeine Darstellung der Körperschutzform 3.</a:t>
            </a:r>
          </a:p>
        </p:txBody>
      </p:sp>
    </p:spTree>
    <p:extLst>
      <p:ext uri="{BB962C8B-B14F-4D97-AF65-F5344CB8AC3E}">
        <p14:creationId xmlns:p14="http://schemas.microsoft.com/office/powerpoint/2010/main" val="10558268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FC2018-9394-43FF-90B6-BB266532C7E0}" type="slidenum">
              <a:rPr lang="de-DE" altLang="de-DE"/>
              <a:pPr/>
              <a:t>15</a:t>
            </a:fld>
            <a:endParaRPr lang="de-DE" altLang="de-DE"/>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r>
              <a:rPr lang="de-DE" altLang="de-DE"/>
              <a:t>Möglichkeiten der Körperschutzform 3.</a:t>
            </a:r>
          </a:p>
        </p:txBody>
      </p:sp>
    </p:spTree>
    <p:extLst>
      <p:ext uri="{BB962C8B-B14F-4D97-AF65-F5344CB8AC3E}">
        <p14:creationId xmlns:p14="http://schemas.microsoft.com/office/powerpoint/2010/main" val="13603581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4060C3-CE46-4D72-8AF0-D0FDBEE3A62B}" type="slidenum">
              <a:rPr lang="de-DE" altLang="de-DE"/>
              <a:pPr/>
              <a:t>16</a:t>
            </a:fld>
            <a:endParaRPr lang="de-DE" altLang="de-DE"/>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p:txBody>
          <a:bodyPr/>
          <a:lstStyle/>
          <a:p>
            <a:r>
              <a:rPr lang="de-DE" altLang="de-DE"/>
              <a:t>Unterscheidungsmöglichkeit ist das Isoliergerät. Vor- und Nachteile (im bzw. außerhalb) des Anzuges sollen die Lehrgangsteilnehmer erarbeiten.</a:t>
            </a:r>
          </a:p>
        </p:txBody>
      </p:sp>
    </p:spTree>
    <p:extLst>
      <p:ext uri="{BB962C8B-B14F-4D97-AF65-F5344CB8AC3E}">
        <p14:creationId xmlns:p14="http://schemas.microsoft.com/office/powerpoint/2010/main" val="27391822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6EDA27-F409-40BE-82BC-CAB1D99EA2A1}" type="slidenum">
              <a:rPr lang="de-DE" altLang="de-DE"/>
              <a:pPr/>
              <a:t>17</a:t>
            </a:fld>
            <a:endParaRPr lang="de-DE" altLang="de-DE"/>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de-DE" altLang="de-DE"/>
              <a:t>Unterscheidungsmöglichkeit ist das Isoliergerät. Vor- und Nachteile (im bzw. außerhalb) des Anzuges sollen die Lehrgangsteilnehmer erarbeiten.</a:t>
            </a:r>
          </a:p>
          <a:p>
            <a:endParaRPr lang="de-DE" altLang="de-DE"/>
          </a:p>
        </p:txBody>
      </p:sp>
    </p:spTree>
    <p:extLst>
      <p:ext uri="{BB962C8B-B14F-4D97-AF65-F5344CB8AC3E}">
        <p14:creationId xmlns:p14="http://schemas.microsoft.com/office/powerpoint/2010/main" val="4185998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C32B1E-6C71-45EC-A109-E6CD9ABC784F}" type="slidenum">
              <a:rPr lang="de-DE" altLang="de-DE"/>
              <a:pPr/>
              <a:t>2</a:t>
            </a:fld>
            <a:endParaRPr lang="de-DE" altLang="de-DE"/>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r>
              <a:rPr lang="de-DE" altLang="de-DE"/>
              <a:t>Vorstellung des Gesamtlernziels gemäß FwDV 2.</a:t>
            </a:r>
          </a:p>
          <a:p>
            <a:r>
              <a:rPr lang="de-DE" altLang="de-DE"/>
              <a:t>Nach dem Klick erscheint das Lernziel für den Lehrgang ABC-Einsatz Teil I. Hinweis auf das bevorstehende Unterrichtsgespräch sowie die praktische Ausbildung. Nachbearbeitung kann durch Studium der FwDV 500 erfolgen. Hinweise zur Prüfung (-sfragen) geben!</a:t>
            </a:r>
          </a:p>
        </p:txBody>
      </p:sp>
    </p:spTree>
    <p:extLst>
      <p:ext uri="{BB962C8B-B14F-4D97-AF65-F5344CB8AC3E}">
        <p14:creationId xmlns:p14="http://schemas.microsoft.com/office/powerpoint/2010/main" val="213716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58E262-1621-4D4F-8E67-BD2A80105F27}" type="slidenum">
              <a:rPr lang="de-DE" altLang="de-DE"/>
              <a:pPr/>
              <a:t>3</a:t>
            </a:fld>
            <a:endParaRPr lang="de-DE" altLang="de-DE"/>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r>
              <a:rPr lang="de-DE" altLang="de-DE"/>
              <a:t>Erläuterung welche Aufgaben Schutzkleidung hat. Der Lehrgangsteilnehmer soll anhand der abgebildeten Personen den Zusammenhang erkenne, welche Möglichkeiten für Stoffe bestehen, den Träger von Schutzkleidung zu gefährden. Hieraus lässt sich das Anforderungsprofil von Schutzkleidung kurz erläutern. Es kann nicht Schutzkleidung existieren, die allen Gefahren gerecht wird! Aus diesem Grund ist es wichtig, dass die Gefahren der Einsatzstelle erkannt werden! Erläuterung der Gefahrenmatrix!!!</a:t>
            </a:r>
          </a:p>
          <a:p>
            <a:r>
              <a:rPr lang="de-DE" altLang="de-DE"/>
              <a:t>Chemische Stoffe = gefährliche Stoffe </a:t>
            </a:r>
            <a:r>
              <a:rPr lang="de-DE" altLang="de-DE">
                <a:sym typeface="Wingdings" panose="05000000000000000000" pitchFamily="2" charset="2"/>
              </a:rPr>
              <a:t> folgende Wirkungen können eintreten: giftig, explosiv, fruchtschädigend, krebserzeugend, ätzend, entzündlich, erbgutverändernd, brandfördernd</a:t>
            </a:r>
            <a:endParaRPr lang="de-DE" altLang="de-DE"/>
          </a:p>
        </p:txBody>
      </p:sp>
    </p:spTree>
    <p:extLst>
      <p:ext uri="{BB962C8B-B14F-4D97-AF65-F5344CB8AC3E}">
        <p14:creationId xmlns:p14="http://schemas.microsoft.com/office/powerpoint/2010/main" val="2147908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04962C-5021-4777-AAAA-721A03A81D09}" type="slidenum">
              <a:rPr lang="de-DE" altLang="de-DE"/>
              <a:pPr/>
              <a:t>4</a:t>
            </a:fld>
            <a:endParaRPr lang="de-DE" altLang="de-DE"/>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r>
              <a:rPr lang="de-DE" altLang="de-DE"/>
              <a:t>Verknüpfung zur vorherigen Folie! Erläuterung der Inkorporation!</a:t>
            </a:r>
          </a:p>
        </p:txBody>
      </p:sp>
    </p:spTree>
    <p:extLst>
      <p:ext uri="{BB962C8B-B14F-4D97-AF65-F5344CB8AC3E}">
        <p14:creationId xmlns:p14="http://schemas.microsoft.com/office/powerpoint/2010/main" val="888682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CA1367-AE6C-45CF-873E-889721915271}" type="slidenum">
              <a:rPr lang="de-DE" altLang="de-DE"/>
              <a:pPr/>
              <a:t>5</a:t>
            </a:fld>
            <a:endParaRPr lang="de-DE" altLang="de-DE"/>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r>
              <a:rPr lang="de-DE" altLang="de-DE"/>
              <a:t>Verknüpfung zur Folie Nummer 3! Erläuterung der Kontamination!</a:t>
            </a:r>
          </a:p>
          <a:p>
            <a:endParaRPr lang="de-DE" altLang="de-DE"/>
          </a:p>
        </p:txBody>
      </p:sp>
    </p:spTree>
    <p:extLst>
      <p:ext uri="{BB962C8B-B14F-4D97-AF65-F5344CB8AC3E}">
        <p14:creationId xmlns:p14="http://schemas.microsoft.com/office/powerpoint/2010/main" val="928382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549EE7-9704-452C-8231-A938714A6D94}" type="slidenum">
              <a:rPr lang="de-DE" altLang="de-DE"/>
              <a:pPr/>
              <a:t>6</a:t>
            </a:fld>
            <a:endParaRPr lang="de-DE" altLang="de-DE"/>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r>
              <a:rPr lang="de-DE" altLang="de-DE"/>
              <a:t>Verknüpfung zur Folie 3! Erläuterung der Einwirkung von außen!</a:t>
            </a:r>
          </a:p>
          <a:p>
            <a:endParaRPr lang="de-DE" altLang="de-DE"/>
          </a:p>
        </p:txBody>
      </p:sp>
    </p:spTree>
    <p:extLst>
      <p:ext uri="{BB962C8B-B14F-4D97-AF65-F5344CB8AC3E}">
        <p14:creationId xmlns:p14="http://schemas.microsoft.com/office/powerpoint/2010/main" val="833736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38D043-9239-49CB-B857-6F4E588258AD}" type="slidenum">
              <a:rPr lang="de-DE" altLang="de-DE"/>
              <a:pPr/>
              <a:t>7</a:t>
            </a:fld>
            <a:endParaRPr lang="de-DE" altLang="de-DE"/>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r>
              <a:rPr lang="de-DE" altLang="de-DE"/>
              <a:t>Generelle Aussage! Wichtiger Hinweis: Der CSA ist nicht immer Allheilmittel. Es kann keine Schwarz-Weiß-Ausbildung geben. Vielmehr ist es wichtig, dass genau analysiert wird, welche Gefahren von einer Einsatzstelle ausgehen. Aus dieser Erkenntnis ist die Auswahl der Schutzkleidung zu treffen.</a:t>
            </a:r>
          </a:p>
        </p:txBody>
      </p:sp>
    </p:spTree>
    <p:extLst>
      <p:ext uri="{BB962C8B-B14F-4D97-AF65-F5344CB8AC3E}">
        <p14:creationId xmlns:p14="http://schemas.microsoft.com/office/powerpoint/2010/main" val="1797641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F0A593-F412-4289-90A3-7B965825BD79}" type="slidenum">
              <a:rPr lang="de-DE" altLang="de-DE"/>
              <a:pPr/>
              <a:t>8</a:t>
            </a:fld>
            <a:endParaRPr lang="de-DE" altLang="de-DE"/>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p:txBody>
          <a:bodyPr/>
          <a:lstStyle/>
          <a:p>
            <a:r>
              <a:rPr lang="de-DE" altLang="de-DE"/>
              <a:t>Möglichkeiten von Schutzkleidung. Oft werden diese Gegenstände auch in chemischen Betrieben verwandt, da genau bekannt ist, welche Gefahren von dem Produkt ausgehen. Bei der Feuerwehr (im Einsatz) stellt sich das Problem, dass eine Vielzahl von Stoffen unbekannter Eigenschaft an der Einsatzstelle anzutreffen sind!</a:t>
            </a:r>
          </a:p>
        </p:txBody>
      </p:sp>
    </p:spTree>
    <p:extLst>
      <p:ext uri="{BB962C8B-B14F-4D97-AF65-F5344CB8AC3E}">
        <p14:creationId xmlns:p14="http://schemas.microsoft.com/office/powerpoint/2010/main" val="6090062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809392-6CA1-4781-9085-7B5199B0EC31}" type="slidenum">
              <a:rPr lang="de-DE" altLang="de-DE"/>
              <a:pPr/>
              <a:t>9</a:t>
            </a:fld>
            <a:endParaRPr lang="de-DE" altLang="de-DE"/>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r>
              <a:rPr lang="de-DE" altLang="de-DE"/>
              <a:t>Gerade im Zusammenhang mit Verkehrsunfällen besteht die Möglichkeit der Beschädigung der Schutzkleidung durch scharfe, spitze Kanten o.ä.! Der Feuerwehrsicherheitsgurt gehört nicht zur Schutzkleidung.</a:t>
            </a:r>
          </a:p>
        </p:txBody>
      </p:sp>
    </p:spTree>
    <p:extLst>
      <p:ext uri="{BB962C8B-B14F-4D97-AF65-F5344CB8AC3E}">
        <p14:creationId xmlns:p14="http://schemas.microsoft.com/office/powerpoint/2010/main" val="2529829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Tree>
    <p:extLst>
      <p:ext uri="{BB962C8B-B14F-4D97-AF65-F5344CB8AC3E}">
        <p14:creationId xmlns:p14="http://schemas.microsoft.com/office/powerpoint/2010/main" val="1242913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628650" y="365125"/>
            <a:ext cx="7886700" cy="1325563"/>
          </a:xfrm>
          <a:prstGeom prst="rect">
            <a:avLst/>
          </a:prstGeom>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28650" y="1825625"/>
            <a:ext cx="7886700" cy="4351338"/>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551948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43675" y="365125"/>
            <a:ext cx="1971675" cy="5811838"/>
          </a:xfrm>
          <a:prstGeom prst="rect">
            <a:avLst/>
          </a:prstGeo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28650" y="365125"/>
            <a:ext cx="5762625" cy="5811838"/>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4174704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28650" y="365125"/>
            <a:ext cx="7886700" cy="1325563"/>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idx="1"/>
          </p:nvPr>
        </p:nvSpPr>
        <p:spPr>
          <a:xfrm>
            <a:off x="628650" y="1825625"/>
            <a:ext cx="7886700" cy="4351338"/>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1794512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8"/>
            <a:ext cx="7886700" cy="2852737"/>
          </a:xfrm>
          <a:prstGeom prst="rect">
            <a:avLst/>
          </a:prstGeo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smtClean="0"/>
              <a:t>Textmasterformat bearbeiten</a:t>
            </a:r>
          </a:p>
        </p:txBody>
      </p:sp>
    </p:spTree>
    <p:extLst>
      <p:ext uri="{BB962C8B-B14F-4D97-AF65-F5344CB8AC3E}">
        <p14:creationId xmlns:p14="http://schemas.microsoft.com/office/powerpoint/2010/main" val="817173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628650" y="365125"/>
            <a:ext cx="7886700" cy="1325563"/>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28650" y="1825625"/>
            <a:ext cx="3867150" cy="4351338"/>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825625"/>
            <a:ext cx="3867150" cy="4351338"/>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3225628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30238" y="365125"/>
            <a:ext cx="7886700" cy="1325563"/>
          </a:xfrm>
          <a:prstGeom prst="rect">
            <a:avLst/>
          </a:prstGeo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630238" y="2505075"/>
            <a:ext cx="3868737" cy="3684588"/>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29150" y="2505075"/>
            <a:ext cx="3887788" cy="3684588"/>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1829403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628650" y="365125"/>
            <a:ext cx="7886700" cy="1325563"/>
          </a:xfrm>
          <a:prstGeom prst="rect">
            <a:avLst/>
          </a:prstGeom>
        </p:spPr>
        <p:txBody>
          <a:bodyPr/>
          <a:lstStyle/>
          <a:p>
            <a:r>
              <a:rPr lang="de-DE" smtClean="0"/>
              <a:t>Titelmasterformat durch Klicken bearbeiten</a:t>
            </a:r>
            <a:endParaRPr lang="de-DE"/>
          </a:p>
        </p:txBody>
      </p:sp>
    </p:spTree>
    <p:extLst>
      <p:ext uri="{BB962C8B-B14F-4D97-AF65-F5344CB8AC3E}">
        <p14:creationId xmlns:p14="http://schemas.microsoft.com/office/powerpoint/2010/main" val="2999802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465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a:prstGeom prst="rect">
            <a:avLst/>
          </a:prstGeo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Tree>
    <p:extLst>
      <p:ext uri="{BB962C8B-B14F-4D97-AF65-F5344CB8AC3E}">
        <p14:creationId xmlns:p14="http://schemas.microsoft.com/office/powerpoint/2010/main" val="3385266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a:prstGeom prst="rect">
            <a:avLst/>
          </a:prstGeo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Tree>
    <p:extLst>
      <p:ext uri="{BB962C8B-B14F-4D97-AF65-F5344CB8AC3E}">
        <p14:creationId xmlns:p14="http://schemas.microsoft.com/office/powerpoint/2010/main" val="3302129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 name="Text Box 24"/>
          <p:cNvSpPr txBox="1">
            <a:spLocks noChangeArrowheads="1"/>
          </p:cNvSpPr>
          <p:nvPr userDrawn="1"/>
        </p:nvSpPr>
        <p:spPr bwMode="auto">
          <a:xfrm>
            <a:off x="1619250" y="254000"/>
            <a:ext cx="20526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de-DE" altLang="de-DE" sz="4400" b="1">
                <a:solidFill>
                  <a:srgbClr val="DDDDDD"/>
                </a:solidFill>
                <a:latin typeface="Arial Black" panose="020B0A04020102020204" pitchFamily="34" charset="0"/>
              </a:rPr>
              <a:t>NABK</a:t>
            </a:r>
          </a:p>
        </p:txBody>
      </p:sp>
      <p:pic>
        <p:nvPicPr>
          <p:cNvPr id="1049" name="Picture 25" descr="Wappen_farb_18mm"/>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74638" y="139700"/>
            <a:ext cx="481012" cy="552450"/>
          </a:xfrm>
          <a:prstGeom prst="rect">
            <a:avLst/>
          </a:prstGeom>
          <a:noFill/>
          <a:extLst>
            <a:ext uri="{909E8E84-426E-40DD-AFC4-6F175D3DCCD1}">
              <a14:hiddenFill xmlns:a14="http://schemas.microsoft.com/office/drawing/2010/main">
                <a:solidFill>
                  <a:srgbClr val="FFFFFF"/>
                </a:solidFill>
              </a14:hiddenFill>
            </a:ext>
          </a:extLst>
        </p:spPr>
      </p:pic>
      <p:sp>
        <p:nvSpPr>
          <p:cNvPr id="1050" name="Text Box 26"/>
          <p:cNvSpPr txBox="1">
            <a:spLocks noChangeArrowheads="1"/>
          </p:cNvSpPr>
          <p:nvPr userDrawn="1"/>
        </p:nvSpPr>
        <p:spPr bwMode="auto">
          <a:xfrm>
            <a:off x="790575" y="187325"/>
            <a:ext cx="2917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de-DE" altLang="de-DE" sz="1200" b="1"/>
              <a:t>Niedersächsische Akademie</a:t>
            </a:r>
            <a:br>
              <a:rPr lang="de-DE" altLang="de-DE" sz="1200" b="1"/>
            </a:br>
            <a:r>
              <a:rPr lang="de-DE" altLang="de-DE" sz="1200" b="1"/>
              <a:t>für Brand- und Katastrophenschutz</a:t>
            </a:r>
          </a:p>
        </p:txBody>
      </p:sp>
      <p:sp>
        <p:nvSpPr>
          <p:cNvPr id="1051" name="AutoShape 27"/>
          <p:cNvSpPr>
            <a:spLocks noChangeArrowheads="1"/>
          </p:cNvSpPr>
          <p:nvPr userDrawn="1"/>
        </p:nvSpPr>
        <p:spPr bwMode="auto">
          <a:xfrm>
            <a:off x="0" y="836613"/>
            <a:ext cx="9144000" cy="323850"/>
          </a:xfrm>
          <a:prstGeom prst="roundRect">
            <a:avLst>
              <a:gd name="adj" fmla="val 241"/>
            </a:avLst>
          </a:prstGeom>
          <a:gradFill rotWithShape="1">
            <a:gsLst>
              <a:gs pos="0">
                <a:srgbClr val="E0003C"/>
              </a:gs>
              <a:gs pos="100000">
                <a:srgbClr val="DDDDDD"/>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p>
        </p:txBody>
      </p:sp>
      <p:sp>
        <p:nvSpPr>
          <p:cNvPr id="6" name="Text Box 9"/>
          <p:cNvSpPr txBox="1">
            <a:spLocks noChangeArrowheads="1"/>
          </p:cNvSpPr>
          <p:nvPr userDrawn="1"/>
        </p:nvSpPr>
        <p:spPr bwMode="auto">
          <a:xfrm>
            <a:off x="7452320" y="250094"/>
            <a:ext cx="16192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de-DE"/>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ctr">
              <a:defRPr/>
            </a:pPr>
            <a:r>
              <a:rPr lang="de-DE" altLang="de-DE" sz="1200" b="1" dirty="0" smtClean="0"/>
              <a:t>FB II.3 Technik</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wmf"/><Relationship Id="rId4" Type="http://schemas.openxmlformats.org/officeDocument/2006/relationships/image" Target="../media/image11.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HISCHUTZ"/>
          <p:cNvPicPr>
            <a:picLocks noChangeAspect="1" noChangeArrowheads="1"/>
          </p:cNvPicPr>
          <p:nvPr/>
        </p:nvPicPr>
        <p:blipFill>
          <a:blip r:embed="rId3">
            <a:extLst>
              <a:ext uri="{28A0092B-C50C-407E-A947-70E740481C1C}">
                <a14:useLocalDpi xmlns:a14="http://schemas.microsoft.com/office/drawing/2010/main" val="0"/>
              </a:ext>
            </a:extLst>
          </a:blip>
          <a:srcRect b="16447"/>
          <a:stretch>
            <a:fillRect/>
          </a:stretch>
        </p:blipFill>
        <p:spPr bwMode="auto">
          <a:xfrm>
            <a:off x="2368550" y="1428750"/>
            <a:ext cx="4371975" cy="4106863"/>
          </a:xfrm>
          <a:prstGeom prst="rect">
            <a:avLst/>
          </a:prstGeom>
          <a:noFill/>
          <a:extLst>
            <a:ext uri="{909E8E84-426E-40DD-AFC4-6F175D3DCCD1}">
              <a14:hiddenFill xmlns:a14="http://schemas.microsoft.com/office/drawing/2010/main">
                <a:solidFill>
                  <a:srgbClr val="FFFFFF"/>
                </a:solidFill>
              </a14:hiddenFill>
            </a:ext>
          </a:extLst>
        </p:spPr>
      </p:pic>
      <p:sp>
        <p:nvSpPr>
          <p:cNvPr id="2054" name="Text Box 6"/>
          <p:cNvSpPr txBox="1">
            <a:spLocks noChangeArrowheads="1"/>
          </p:cNvSpPr>
          <p:nvPr/>
        </p:nvSpPr>
        <p:spPr bwMode="auto">
          <a:xfrm>
            <a:off x="554038" y="5661025"/>
            <a:ext cx="8135937" cy="77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altLang="de-DE"/>
              <a:t>„Ein gutes haben diese Schutzanzüge: </a:t>
            </a:r>
          </a:p>
          <a:p>
            <a:pPr algn="ctr">
              <a:spcBef>
                <a:spcPct val="50000"/>
              </a:spcBef>
            </a:pPr>
            <a:r>
              <a:rPr lang="de-DE" altLang="de-DE"/>
              <a:t>die gefährlichen Stoffe können uns nicht mehr sehen!“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8" name="Group 4"/>
          <p:cNvGrpSpPr>
            <a:grpSpLocks/>
          </p:cNvGrpSpPr>
          <p:nvPr/>
        </p:nvGrpSpPr>
        <p:grpSpPr bwMode="auto">
          <a:xfrm>
            <a:off x="1474788" y="3573463"/>
            <a:ext cx="6961187" cy="2903537"/>
            <a:chOff x="793" y="2115"/>
            <a:chExt cx="4385" cy="1829"/>
          </a:xfrm>
        </p:grpSpPr>
        <p:pic>
          <p:nvPicPr>
            <p:cNvPr id="11269" name="Picture 5" descr="stiefe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 y="2795"/>
              <a:ext cx="924" cy="968"/>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gummistiefe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3" y="2115"/>
              <a:ext cx="1345" cy="1829"/>
            </a:xfrm>
            <a:prstGeom prst="rect">
              <a:avLst/>
            </a:prstGeom>
            <a:noFill/>
            <a:extLst>
              <a:ext uri="{909E8E84-426E-40DD-AFC4-6F175D3DCCD1}">
                <a14:hiddenFill xmlns:a14="http://schemas.microsoft.com/office/drawing/2010/main">
                  <a:solidFill>
                    <a:srgbClr val="FFFFFF"/>
                  </a:solidFill>
                </a14:hiddenFill>
              </a:ext>
            </a:extLst>
          </p:spPr>
        </p:pic>
        <p:sp>
          <p:nvSpPr>
            <p:cNvPr id="11271" name="AutoShape 7"/>
            <p:cNvSpPr>
              <a:spLocks noChangeArrowheads="1"/>
            </p:cNvSpPr>
            <p:nvPr/>
          </p:nvSpPr>
          <p:spPr bwMode="auto">
            <a:xfrm>
              <a:off x="2154" y="2931"/>
              <a:ext cx="1406" cy="681"/>
            </a:xfrm>
            <a:prstGeom prst="rightArrow">
              <a:avLst>
                <a:gd name="adj1" fmla="val 50000"/>
                <a:gd name="adj2" fmla="val 51615"/>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sp>
        <p:nvSpPr>
          <p:cNvPr id="11272" name="Text Box 8"/>
          <p:cNvSpPr txBox="1">
            <a:spLocks noChangeArrowheads="1"/>
          </p:cNvSpPr>
          <p:nvPr/>
        </p:nvSpPr>
        <p:spPr bwMode="auto">
          <a:xfrm>
            <a:off x="900113" y="1844675"/>
            <a:ext cx="777557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de-DE" altLang="de-DE" b="1"/>
              <a:t>Es ist zu beachten, dass Lederstiefel vor allem gegen aggressive Chemikalien und Lösemittel (oder auch Schaummittel) nicht ausreichend beständig sind. In diesen Fällen sind Vollgummi- oder Gesamtpolymerschuhe oder auch beständige Füßlinge zu tragen.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diamond(in)">
                                      <p:cBhvr>
                                        <p:cTn id="7" dur="20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4"/>
          <p:cNvSpPr txBox="1">
            <a:spLocks noChangeArrowheads="1"/>
          </p:cNvSpPr>
          <p:nvPr/>
        </p:nvSpPr>
        <p:spPr bwMode="auto">
          <a:xfrm>
            <a:off x="1525588" y="1125538"/>
            <a:ext cx="607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altLang="de-DE" sz="2400"/>
              <a:t>Körperschutz Form 1</a:t>
            </a:r>
          </a:p>
        </p:txBody>
      </p:sp>
      <p:pic>
        <p:nvPicPr>
          <p:cNvPr id="12293" name="Picture 5" descr="schutzkleidung_bra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989138"/>
            <a:ext cx="2867025" cy="4581525"/>
          </a:xfrm>
          <a:prstGeom prst="rect">
            <a:avLst/>
          </a:prstGeom>
          <a:noFill/>
          <a:extLst>
            <a:ext uri="{909E8E84-426E-40DD-AFC4-6F175D3DCCD1}">
              <a14:hiddenFill xmlns:a14="http://schemas.microsoft.com/office/drawing/2010/main">
                <a:solidFill>
                  <a:srgbClr val="FFFFFF"/>
                </a:solidFill>
              </a14:hiddenFill>
            </a:ext>
          </a:extLst>
        </p:spPr>
      </p:pic>
      <p:sp>
        <p:nvSpPr>
          <p:cNvPr id="12294" name="Text Box 6"/>
          <p:cNvSpPr txBox="1">
            <a:spLocks noChangeArrowheads="1"/>
          </p:cNvSpPr>
          <p:nvPr/>
        </p:nvSpPr>
        <p:spPr bwMode="auto">
          <a:xfrm>
            <a:off x="3348038" y="2205038"/>
            <a:ext cx="4968875"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7800" indent="-1778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defRPr>
            </a:lvl9pPr>
          </a:lstStyle>
          <a:p>
            <a:pPr>
              <a:spcBef>
                <a:spcPct val="50000"/>
              </a:spcBef>
              <a:buFontTx/>
              <a:buChar char="•"/>
            </a:pPr>
            <a:r>
              <a:rPr lang="de-DE" altLang="de-DE" sz="1600" b="1"/>
              <a:t> Schutz vor Kontamination mit festen Stoffen</a:t>
            </a:r>
          </a:p>
          <a:p>
            <a:pPr>
              <a:spcBef>
                <a:spcPct val="50000"/>
              </a:spcBef>
              <a:buFontTx/>
              <a:buChar char="•"/>
            </a:pPr>
            <a:r>
              <a:rPr lang="de-DE" altLang="de-DE" sz="1600" b="1"/>
              <a:t> eingeschränkter Spritzschutz</a:t>
            </a:r>
          </a:p>
          <a:p>
            <a:pPr>
              <a:spcBef>
                <a:spcPct val="50000"/>
              </a:spcBef>
              <a:buFontTx/>
              <a:buChar char="•"/>
            </a:pPr>
            <a:r>
              <a:rPr lang="de-DE" altLang="de-DE" sz="1600" b="1"/>
              <a:t> weder flüssigkeits- noch gasdicht</a:t>
            </a:r>
          </a:p>
        </p:txBody>
      </p:sp>
      <p:sp>
        <p:nvSpPr>
          <p:cNvPr id="12295" name="Text Box 7"/>
          <p:cNvSpPr txBox="1">
            <a:spLocks noChangeArrowheads="1"/>
          </p:cNvSpPr>
          <p:nvPr/>
        </p:nvSpPr>
        <p:spPr bwMode="auto">
          <a:xfrm>
            <a:off x="3348038" y="3644900"/>
            <a:ext cx="4968875" cy="229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7800" indent="-1778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defRPr>
            </a:lvl9pPr>
          </a:lstStyle>
          <a:p>
            <a:pPr>
              <a:spcBef>
                <a:spcPct val="50000"/>
              </a:spcBef>
              <a:buFontTx/>
              <a:buChar char="•"/>
            </a:pPr>
            <a:r>
              <a:rPr lang="de-DE" altLang="de-DE" sz="1600" b="1"/>
              <a:t> Schutzkleidung zur Brandbekämpfung</a:t>
            </a:r>
          </a:p>
          <a:p>
            <a:pPr>
              <a:spcBef>
                <a:spcPct val="50000"/>
              </a:spcBef>
              <a:buFontTx/>
              <a:buChar char="•"/>
            </a:pPr>
            <a:r>
              <a:rPr lang="de-DE" altLang="de-DE" sz="1600" b="1"/>
              <a:t> Schutzhaube zur Abdeckung freier Stellen im Hals/Kopf-Bereich                                                      </a:t>
            </a:r>
            <a:r>
              <a:rPr lang="de-DE" altLang="de-DE" sz="1600" b="1">
                <a:sym typeface="Wingdings" panose="05000000000000000000" pitchFamily="2" charset="2"/>
              </a:rPr>
              <a:t> Kontaminationsschutzhaube</a:t>
            </a:r>
          </a:p>
          <a:p>
            <a:pPr>
              <a:spcBef>
                <a:spcPct val="50000"/>
              </a:spcBef>
              <a:buFontTx/>
              <a:buChar char="•"/>
            </a:pPr>
            <a:r>
              <a:rPr lang="de-DE" altLang="de-DE" sz="1600" b="1">
                <a:sym typeface="Wingdings" panose="05000000000000000000" pitchFamily="2" charset="2"/>
              </a:rPr>
              <a:t> Bei der Brandbekämpfung ist die Form 1 durchgängig zu tragen, wenn das </a:t>
            </a:r>
            <a:r>
              <a:rPr lang="de-DE" altLang="de-DE" sz="1600" b="1">
                <a:solidFill>
                  <a:srgbClr val="FF3300"/>
                </a:solidFill>
                <a:sym typeface="Wingdings" panose="05000000000000000000" pitchFamily="2" charset="2"/>
              </a:rPr>
              <a:t>thermische Risiko</a:t>
            </a:r>
            <a:r>
              <a:rPr lang="de-DE" altLang="de-DE" sz="1600" b="1">
                <a:sym typeface="Wingdings" panose="05000000000000000000" pitchFamily="2" charset="2"/>
              </a:rPr>
              <a:t> höher zu bewerten ist als eine </a:t>
            </a:r>
            <a:r>
              <a:rPr lang="de-DE" altLang="de-DE" sz="1600" b="1">
                <a:solidFill>
                  <a:srgbClr val="FF3300"/>
                </a:solidFill>
                <a:sym typeface="Wingdings" panose="05000000000000000000" pitchFamily="2" charset="2"/>
              </a:rPr>
              <a:t>mögliche Kontamination</a:t>
            </a:r>
            <a:endParaRPr lang="de-DE" altLang="de-DE" sz="1600" b="1">
              <a:solidFill>
                <a:srgbClr val="FF33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2294">
                                            <p:txEl>
                                              <p:pRg st="0" end="0"/>
                                            </p:txEl>
                                          </p:spTgt>
                                        </p:tgtEl>
                                        <p:attrNameLst>
                                          <p:attrName>style.visibility</p:attrName>
                                        </p:attrNameLst>
                                      </p:cBhvr>
                                      <p:to>
                                        <p:strVal val="visible"/>
                                      </p:to>
                                    </p:set>
                                    <p:anim calcmode="lin" valueType="num">
                                      <p:cBhvr additive="base">
                                        <p:cTn id="7" dur="500" fill="hold"/>
                                        <p:tgtEl>
                                          <p:spTgt spid="1229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29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294">
                                            <p:txEl>
                                              <p:pRg st="1" end="1"/>
                                            </p:txEl>
                                          </p:spTgt>
                                        </p:tgtEl>
                                        <p:attrNameLst>
                                          <p:attrName>style.visibility</p:attrName>
                                        </p:attrNameLst>
                                      </p:cBhvr>
                                      <p:to>
                                        <p:strVal val="visible"/>
                                      </p:to>
                                    </p:set>
                                    <p:anim calcmode="lin" valueType="num">
                                      <p:cBhvr additive="base">
                                        <p:cTn id="11" dur="500" fill="hold"/>
                                        <p:tgtEl>
                                          <p:spTgt spid="1229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229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294">
                                            <p:txEl>
                                              <p:pRg st="2" end="2"/>
                                            </p:txEl>
                                          </p:spTgt>
                                        </p:tgtEl>
                                        <p:attrNameLst>
                                          <p:attrName>style.visibility</p:attrName>
                                        </p:attrNameLst>
                                      </p:cBhvr>
                                      <p:to>
                                        <p:strVal val="visible"/>
                                      </p:to>
                                    </p:set>
                                    <p:anim calcmode="lin" valueType="num">
                                      <p:cBhvr additive="base">
                                        <p:cTn id="15" dur="500" fill="hold"/>
                                        <p:tgtEl>
                                          <p:spTgt spid="1229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229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4" fill="hold" nodeType="clickEffect">
                                  <p:stCondLst>
                                    <p:cond delay="0"/>
                                  </p:stCondLst>
                                  <p:childTnLst>
                                    <p:set>
                                      <p:cBhvr>
                                        <p:cTn id="20" dur="1" fill="hold">
                                          <p:stCondLst>
                                            <p:cond delay="0"/>
                                          </p:stCondLst>
                                        </p:cTn>
                                        <p:tgtEl>
                                          <p:spTgt spid="12295">
                                            <p:txEl>
                                              <p:pRg st="0" end="0"/>
                                            </p:txEl>
                                          </p:spTgt>
                                        </p:tgtEl>
                                        <p:attrNameLst>
                                          <p:attrName>style.visibility</p:attrName>
                                        </p:attrNameLst>
                                      </p:cBhvr>
                                      <p:to>
                                        <p:strVal val="visible"/>
                                      </p:to>
                                    </p:set>
                                    <p:anim calcmode="lin" valueType="num">
                                      <p:cBhvr additive="base">
                                        <p:cTn id="21" dur="500" fill="hold"/>
                                        <p:tgtEl>
                                          <p:spTgt spid="1229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229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2295">
                                            <p:txEl>
                                              <p:pRg st="1" end="1"/>
                                            </p:txEl>
                                          </p:spTgt>
                                        </p:tgtEl>
                                        <p:attrNameLst>
                                          <p:attrName>style.visibility</p:attrName>
                                        </p:attrNameLst>
                                      </p:cBhvr>
                                      <p:to>
                                        <p:strVal val="visible"/>
                                      </p:to>
                                    </p:set>
                                    <p:anim calcmode="lin" valueType="num">
                                      <p:cBhvr additive="base">
                                        <p:cTn id="25" dur="500" fill="hold"/>
                                        <p:tgtEl>
                                          <p:spTgt spid="1229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29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2295">
                                            <p:txEl>
                                              <p:pRg st="2" end="2"/>
                                            </p:txEl>
                                          </p:spTgt>
                                        </p:tgtEl>
                                        <p:attrNameLst>
                                          <p:attrName>style.visibility</p:attrName>
                                        </p:attrNameLst>
                                      </p:cBhvr>
                                      <p:to>
                                        <p:strVal val="visible"/>
                                      </p:to>
                                    </p:set>
                                    <p:anim calcmode="lin" valueType="num">
                                      <p:cBhvr additive="base">
                                        <p:cTn id="29" dur="500" fill="hold"/>
                                        <p:tgtEl>
                                          <p:spTgt spid="1229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229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1" name="Picture 7" descr="fl_schu_anzug_c_einsatz"/>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275" y="1289050"/>
            <a:ext cx="1458913" cy="2284413"/>
          </a:xfrm>
          <a:prstGeom prst="rect">
            <a:avLst/>
          </a:prstGeom>
          <a:noFill/>
          <a:extLst>
            <a:ext uri="{909E8E84-426E-40DD-AFC4-6F175D3DCCD1}">
              <a14:hiddenFill xmlns:a14="http://schemas.microsoft.com/office/drawing/2010/main">
                <a:solidFill>
                  <a:srgbClr val="FFFFFF"/>
                </a:solidFill>
              </a14:hiddenFill>
            </a:ext>
          </a:extLst>
        </p:spPr>
      </p:pic>
      <p:sp>
        <p:nvSpPr>
          <p:cNvPr id="16392" name="Text Box 8"/>
          <p:cNvSpPr txBox="1">
            <a:spLocks noChangeArrowheads="1"/>
          </p:cNvSpPr>
          <p:nvPr/>
        </p:nvSpPr>
        <p:spPr bwMode="auto">
          <a:xfrm>
            <a:off x="620713" y="3951288"/>
            <a:ext cx="78486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de-DE" altLang="de-DE" sz="2000" b="1"/>
              <a:t>Die Form 2 besteht aus einem Schutzanzug (z.B. Flüssigkeitsschutzanzug), der anstelle des Feuerwehranzuges getragen wird. Wegen der begrenzten Temperaturbeständigkeit der Schutzkleidungsmaterialien hat der Einsatzleiter über den Einsatz zur Brandbekämpfung gesondert zu entscheiden.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fl_schu_anzug_c_einsatz"/>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275" y="1628775"/>
            <a:ext cx="1504950" cy="2005013"/>
          </a:xfrm>
          <a:prstGeom prst="rect">
            <a:avLst/>
          </a:prstGeom>
          <a:noFill/>
          <a:extLst>
            <a:ext uri="{909E8E84-426E-40DD-AFC4-6F175D3DCCD1}">
              <a14:hiddenFill xmlns:a14="http://schemas.microsoft.com/office/drawing/2010/main">
                <a:solidFill>
                  <a:srgbClr val="FFFFFF"/>
                </a:solidFill>
              </a14:hiddenFill>
            </a:ext>
          </a:extLst>
        </p:spPr>
      </p:pic>
      <p:sp>
        <p:nvSpPr>
          <p:cNvPr id="14341" name="Text Box 5"/>
          <p:cNvSpPr txBox="1">
            <a:spLocks noChangeArrowheads="1"/>
          </p:cNvSpPr>
          <p:nvPr/>
        </p:nvSpPr>
        <p:spPr bwMode="auto">
          <a:xfrm>
            <a:off x="1525588" y="1125538"/>
            <a:ext cx="607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altLang="de-DE" sz="2400"/>
              <a:t>Körperschutz Form 2</a:t>
            </a:r>
          </a:p>
        </p:txBody>
      </p:sp>
      <p:sp>
        <p:nvSpPr>
          <p:cNvPr id="14342" name="Text Box 6"/>
          <p:cNvSpPr txBox="1">
            <a:spLocks noChangeArrowheads="1"/>
          </p:cNvSpPr>
          <p:nvPr/>
        </p:nvSpPr>
        <p:spPr bwMode="auto">
          <a:xfrm>
            <a:off x="323850" y="3894138"/>
            <a:ext cx="8496300" cy="2414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7800" indent="-1778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defRPr>
            </a:lvl9pPr>
          </a:lstStyle>
          <a:p>
            <a:pPr>
              <a:spcBef>
                <a:spcPct val="50000"/>
              </a:spcBef>
              <a:buFontTx/>
              <a:buChar char="•"/>
            </a:pPr>
            <a:r>
              <a:rPr lang="de-DE" altLang="de-DE" sz="1600" b="1"/>
              <a:t> Schützt ausschließlich gegen eine Kontamination mit festen und begrenzt auch mit flüssigen Stoffen</a:t>
            </a:r>
          </a:p>
          <a:p>
            <a:pPr>
              <a:spcBef>
                <a:spcPct val="50000"/>
              </a:spcBef>
              <a:buFontTx/>
              <a:buChar char="•"/>
            </a:pPr>
            <a:r>
              <a:rPr lang="de-DE" altLang="de-DE" sz="1600" b="1"/>
              <a:t> Darstellung eines erweiterten Kontaminationsschutzes aber sie ist nur eingeschränkt gasdicht</a:t>
            </a:r>
          </a:p>
          <a:p>
            <a:pPr>
              <a:spcBef>
                <a:spcPct val="50000"/>
              </a:spcBef>
              <a:buFontTx/>
              <a:buChar char="•"/>
            </a:pPr>
            <a:r>
              <a:rPr lang="de-DE" altLang="de-DE" sz="1600" b="1"/>
              <a:t> Sie ist für alle Einsatzsituationen zulässig, in denen nicht zusätzliche Gefahren das Tragen der Form 3 notwendig machen</a:t>
            </a:r>
          </a:p>
          <a:p>
            <a:pPr>
              <a:spcBef>
                <a:spcPct val="50000"/>
              </a:spcBef>
              <a:buFontTx/>
              <a:buChar char="•"/>
            </a:pPr>
            <a:r>
              <a:rPr lang="de-DE" altLang="de-DE" sz="1600" b="1"/>
              <a:t> Es bestehen weiterhin Gefahren der Kontamination und Inkorporation bei gefährlichen Gasen und Dämpfen</a:t>
            </a:r>
          </a:p>
        </p:txBody>
      </p:sp>
      <p:sp>
        <p:nvSpPr>
          <p:cNvPr id="14343" name="Text Box 7"/>
          <p:cNvSpPr txBox="1">
            <a:spLocks noChangeArrowheads="1"/>
          </p:cNvSpPr>
          <p:nvPr/>
        </p:nvSpPr>
        <p:spPr bwMode="auto">
          <a:xfrm rot="-799471">
            <a:off x="2060575" y="2419350"/>
            <a:ext cx="4895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altLang="de-DE" sz="2400" b="1">
                <a:solidFill>
                  <a:srgbClr val="FF3300"/>
                </a:solidFill>
              </a:rPr>
              <a:t>Allgemeine Grundlagen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4342">
                                            <p:txEl>
                                              <p:pRg st="0" end="0"/>
                                            </p:txEl>
                                          </p:spTgt>
                                        </p:tgtEl>
                                        <p:attrNameLst>
                                          <p:attrName>style.visibility</p:attrName>
                                        </p:attrNameLst>
                                      </p:cBhvr>
                                      <p:to>
                                        <p:strVal val="visible"/>
                                      </p:to>
                                    </p:set>
                                    <p:anim calcmode="lin" valueType="num">
                                      <p:cBhvr additive="base">
                                        <p:cTn id="7" dur="500" fill="hold"/>
                                        <p:tgtEl>
                                          <p:spTgt spid="1434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4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4342">
                                            <p:txEl>
                                              <p:pRg st="1" end="1"/>
                                            </p:txEl>
                                          </p:spTgt>
                                        </p:tgtEl>
                                        <p:attrNameLst>
                                          <p:attrName>style.visibility</p:attrName>
                                        </p:attrNameLst>
                                      </p:cBhvr>
                                      <p:to>
                                        <p:strVal val="visible"/>
                                      </p:to>
                                    </p:set>
                                    <p:anim calcmode="lin" valueType="num">
                                      <p:cBhvr additive="base">
                                        <p:cTn id="13" dur="500" fill="hold"/>
                                        <p:tgtEl>
                                          <p:spTgt spid="1434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4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4342">
                                            <p:txEl>
                                              <p:pRg st="2" end="2"/>
                                            </p:txEl>
                                          </p:spTgt>
                                        </p:tgtEl>
                                        <p:attrNameLst>
                                          <p:attrName>style.visibility</p:attrName>
                                        </p:attrNameLst>
                                      </p:cBhvr>
                                      <p:to>
                                        <p:strVal val="visible"/>
                                      </p:to>
                                    </p:set>
                                    <p:anim calcmode="lin" valueType="num">
                                      <p:cBhvr additive="base">
                                        <p:cTn id="19" dur="500" fill="hold"/>
                                        <p:tgtEl>
                                          <p:spTgt spid="1434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34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4342">
                                            <p:txEl>
                                              <p:pRg st="3" end="3"/>
                                            </p:txEl>
                                          </p:spTgt>
                                        </p:tgtEl>
                                        <p:attrNameLst>
                                          <p:attrName>style.visibility</p:attrName>
                                        </p:attrNameLst>
                                      </p:cBhvr>
                                      <p:to>
                                        <p:strVal val="visible"/>
                                      </p:to>
                                    </p:set>
                                    <p:anim calcmode="lin" valueType="num">
                                      <p:cBhvr additive="base">
                                        <p:cTn id="25" dur="500" fill="hold"/>
                                        <p:tgtEl>
                                          <p:spTgt spid="1434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34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 Box 4"/>
          <p:cNvSpPr txBox="1">
            <a:spLocks noChangeArrowheads="1"/>
          </p:cNvSpPr>
          <p:nvPr/>
        </p:nvSpPr>
        <p:spPr bwMode="auto">
          <a:xfrm>
            <a:off x="1525588" y="1279525"/>
            <a:ext cx="607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altLang="de-DE" sz="2400"/>
              <a:t>Körperschutz Form 3</a:t>
            </a:r>
          </a:p>
        </p:txBody>
      </p:sp>
      <p:grpSp>
        <p:nvGrpSpPr>
          <p:cNvPr id="15365" name="Group 5"/>
          <p:cNvGrpSpPr>
            <a:grpSpLocks/>
          </p:cNvGrpSpPr>
          <p:nvPr/>
        </p:nvGrpSpPr>
        <p:grpSpPr bwMode="auto">
          <a:xfrm>
            <a:off x="1455738" y="1927225"/>
            <a:ext cx="6069012" cy="4310063"/>
            <a:chOff x="802" y="1389"/>
            <a:chExt cx="3823" cy="2715"/>
          </a:xfrm>
        </p:grpSpPr>
        <p:pic>
          <p:nvPicPr>
            <p:cNvPr id="15366" name="Picture 6" descr="typ_1a_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 y="1389"/>
              <a:ext cx="1670" cy="2704"/>
            </a:xfrm>
            <a:prstGeom prst="rect">
              <a:avLst/>
            </a:prstGeom>
            <a:noFill/>
            <a:extLst>
              <a:ext uri="{909E8E84-426E-40DD-AFC4-6F175D3DCCD1}">
                <a14:hiddenFill xmlns:a14="http://schemas.microsoft.com/office/drawing/2010/main">
                  <a:solidFill>
                    <a:srgbClr val="FFFFFF"/>
                  </a:solidFill>
                </a14:hiddenFill>
              </a:ext>
            </a:extLst>
          </p:spPr>
        </p:pic>
        <p:pic>
          <p:nvPicPr>
            <p:cNvPr id="15367" name="Picture 7" descr="typ_1b_ET"/>
            <p:cNvPicPr>
              <a:picLocks noChangeAspect="1" noChangeArrowheads="1"/>
            </p:cNvPicPr>
            <p:nvPr/>
          </p:nvPicPr>
          <p:blipFill>
            <a:blip r:embed="rId4">
              <a:extLst>
                <a:ext uri="{28A0092B-C50C-407E-A947-70E740481C1C}">
                  <a14:useLocalDpi xmlns:a14="http://schemas.microsoft.com/office/drawing/2010/main" val="0"/>
                </a:ext>
              </a:extLst>
            </a:blip>
            <a:srcRect l="8391" r="7510"/>
            <a:stretch>
              <a:fillRect/>
            </a:stretch>
          </p:blipFill>
          <p:spPr bwMode="auto">
            <a:xfrm>
              <a:off x="2925" y="1389"/>
              <a:ext cx="1700" cy="2715"/>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Text Box 4"/>
          <p:cNvSpPr txBox="1">
            <a:spLocks noChangeArrowheads="1"/>
          </p:cNvSpPr>
          <p:nvPr/>
        </p:nvSpPr>
        <p:spPr bwMode="auto">
          <a:xfrm>
            <a:off x="1525588" y="1268413"/>
            <a:ext cx="607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altLang="de-DE" sz="2400"/>
              <a:t>Körperschutz Form 3</a:t>
            </a:r>
          </a:p>
        </p:txBody>
      </p:sp>
      <p:grpSp>
        <p:nvGrpSpPr>
          <p:cNvPr id="17413" name="Group 5"/>
          <p:cNvGrpSpPr>
            <a:grpSpLocks/>
          </p:cNvGrpSpPr>
          <p:nvPr/>
        </p:nvGrpSpPr>
        <p:grpSpPr bwMode="auto">
          <a:xfrm>
            <a:off x="2916238" y="1916113"/>
            <a:ext cx="3168650" cy="2006600"/>
            <a:chOff x="802" y="1389"/>
            <a:chExt cx="3823" cy="2715"/>
          </a:xfrm>
        </p:grpSpPr>
        <p:pic>
          <p:nvPicPr>
            <p:cNvPr id="17414" name="Picture 6" descr="typ_1a_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 y="1389"/>
              <a:ext cx="1670" cy="2704"/>
            </a:xfrm>
            <a:prstGeom prst="rect">
              <a:avLst/>
            </a:prstGeom>
            <a:noFill/>
            <a:extLst>
              <a:ext uri="{909E8E84-426E-40DD-AFC4-6F175D3DCCD1}">
                <a14:hiddenFill xmlns:a14="http://schemas.microsoft.com/office/drawing/2010/main">
                  <a:solidFill>
                    <a:srgbClr val="FFFFFF"/>
                  </a:solidFill>
                </a14:hiddenFill>
              </a:ext>
            </a:extLst>
          </p:spPr>
        </p:pic>
        <p:pic>
          <p:nvPicPr>
            <p:cNvPr id="17415" name="Picture 7" descr="typ_1b_ET"/>
            <p:cNvPicPr>
              <a:picLocks noChangeAspect="1" noChangeArrowheads="1"/>
            </p:cNvPicPr>
            <p:nvPr/>
          </p:nvPicPr>
          <p:blipFill>
            <a:blip r:embed="rId4">
              <a:extLst>
                <a:ext uri="{28A0092B-C50C-407E-A947-70E740481C1C}">
                  <a14:useLocalDpi xmlns:a14="http://schemas.microsoft.com/office/drawing/2010/main" val="0"/>
                </a:ext>
              </a:extLst>
            </a:blip>
            <a:srcRect l="8391" r="7510"/>
            <a:stretch>
              <a:fillRect/>
            </a:stretch>
          </p:blipFill>
          <p:spPr bwMode="auto">
            <a:xfrm>
              <a:off x="2925" y="1389"/>
              <a:ext cx="1700" cy="2715"/>
            </a:xfrm>
            <a:prstGeom prst="rect">
              <a:avLst/>
            </a:prstGeom>
            <a:noFill/>
            <a:extLst>
              <a:ext uri="{909E8E84-426E-40DD-AFC4-6F175D3DCCD1}">
                <a14:hiddenFill xmlns:a14="http://schemas.microsoft.com/office/drawing/2010/main">
                  <a:solidFill>
                    <a:srgbClr val="FFFFFF"/>
                  </a:solidFill>
                </a14:hiddenFill>
              </a:ext>
            </a:extLst>
          </p:spPr>
        </p:pic>
      </p:grpSp>
      <p:sp>
        <p:nvSpPr>
          <p:cNvPr id="17416" name="Text Box 8"/>
          <p:cNvSpPr txBox="1">
            <a:spLocks noChangeArrowheads="1"/>
          </p:cNvSpPr>
          <p:nvPr/>
        </p:nvSpPr>
        <p:spPr bwMode="auto">
          <a:xfrm>
            <a:off x="468313" y="4116388"/>
            <a:ext cx="8351837"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pPr>
              <a:spcBef>
                <a:spcPct val="50000"/>
              </a:spcBef>
              <a:buFontTx/>
              <a:buChar char="•"/>
            </a:pPr>
            <a:r>
              <a:rPr lang="de-DE" altLang="de-DE" sz="1600" b="1"/>
              <a:t> Schutz vor einer Kontamination mit festen, flüssigen und gasförmigen Stoffen</a:t>
            </a:r>
          </a:p>
          <a:p>
            <a:pPr>
              <a:spcBef>
                <a:spcPct val="50000"/>
              </a:spcBef>
              <a:buFontTx/>
              <a:buChar char="•"/>
            </a:pPr>
            <a:r>
              <a:rPr lang="de-DE" altLang="de-DE" sz="1600" b="1"/>
              <a:t> Einsatz, wenn Gefahren durch ABC-Gefahrstoffe einen umfassenden Schutz erforderlich machen</a:t>
            </a:r>
          </a:p>
          <a:p>
            <a:pPr>
              <a:spcBef>
                <a:spcPct val="50000"/>
              </a:spcBef>
              <a:buFontTx/>
              <a:buChar char="•"/>
            </a:pPr>
            <a:r>
              <a:rPr lang="de-DE" altLang="de-DE" sz="1600" b="1"/>
              <a:t> Chemikalienschutzanzüge werden nach DIN EN 943-2 unterteilt in</a:t>
            </a:r>
          </a:p>
          <a:p>
            <a:pPr lvl="1">
              <a:spcBef>
                <a:spcPct val="50000"/>
              </a:spcBef>
              <a:buFontTx/>
              <a:buAutoNum type="arabicParenR"/>
            </a:pPr>
            <a:r>
              <a:rPr lang="de-DE" altLang="de-DE" sz="1600" b="1"/>
              <a:t>Typ 1a-ET</a:t>
            </a:r>
          </a:p>
          <a:p>
            <a:pPr lvl="1">
              <a:spcBef>
                <a:spcPct val="50000"/>
              </a:spcBef>
              <a:buFontTx/>
              <a:buAutoNum type="arabicParenR"/>
            </a:pPr>
            <a:r>
              <a:rPr lang="de-DE" altLang="de-DE" sz="1600" b="1"/>
              <a:t>Typ 1b-ET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7416">
                                            <p:txEl>
                                              <p:pRg st="0" end="0"/>
                                            </p:txEl>
                                          </p:spTgt>
                                        </p:tgtEl>
                                        <p:attrNameLst>
                                          <p:attrName>style.visibility</p:attrName>
                                        </p:attrNameLst>
                                      </p:cBhvr>
                                      <p:to>
                                        <p:strVal val="visible"/>
                                      </p:to>
                                    </p:set>
                                    <p:anim calcmode="lin" valueType="num">
                                      <p:cBhvr additive="base">
                                        <p:cTn id="7" dur="500" fill="hold"/>
                                        <p:tgtEl>
                                          <p:spTgt spid="1741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7416">
                                            <p:txEl>
                                              <p:pRg st="1" end="1"/>
                                            </p:txEl>
                                          </p:spTgt>
                                        </p:tgtEl>
                                        <p:attrNameLst>
                                          <p:attrName>style.visibility</p:attrName>
                                        </p:attrNameLst>
                                      </p:cBhvr>
                                      <p:to>
                                        <p:strVal val="visible"/>
                                      </p:to>
                                    </p:set>
                                    <p:anim calcmode="lin" valueType="num">
                                      <p:cBhvr additive="base">
                                        <p:cTn id="13" dur="500" fill="hold"/>
                                        <p:tgtEl>
                                          <p:spTgt spid="1741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41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7416">
                                            <p:txEl>
                                              <p:pRg st="2" end="2"/>
                                            </p:txEl>
                                          </p:spTgt>
                                        </p:tgtEl>
                                        <p:attrNameLst>
                                          <p:attrName>style.visibility</p:attrName>
                                        </p:attrNameLst>
                                      </p:cBhvr>
                                      <p:to>
                                        <p:strVal val="visible"/>
                                      </p:to>
                                    </p:set>
                                    <p:anim calcmode="lin" valueType="num">
                                      <p:cBhvr additive="base">
                                        <p:cTn id="19" dur="500" fill="hold"/>
                                        <p:tgtEl>
                                          <p:spTgt spid="1741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416">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7416">
                                            <p:txEl>
                                              <p:pRg st="3" end="3"/>
                                            </p:txEl>
                                          </p:spTgt>
                                        </p:tgtEl>
                                        <p:attrNameLst>
                                          <p:attrName>style.visibility</p:attrName>
                                        </p:attrNameLst>
                                      </p:cBhvr>
                                      <p:to>
                                        <p:strVal val="visible"/>
                                      </p:to>
                                    </p:set>
                                    <p:anim calcmode="lin" valueType="num">
                                      <p:cBhvr additive="base">
                                        <p:cTn id="23" dur="500" fill="hold"/>
                                        <p:tgtEl>
                                          <p:spTgt spid="1741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7416">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7416">
                                            <p:txEl>
                                              <p:pRg st="4" end="4"/>
                                            </p:txEl>
                                          </p:spTgt>
                                        </p:tgtEl>
                                        <p:attrNameLst>
                                          <p:attrName>style.visibility</p:attrName>
                                        </p:attrNameLst>
                                      </p:cBhvr>
                                      <p:to>
                                        <p:strVal val="visible"/>
                                      </p:to>
                                    </p:set>
                                    <p:anim calcmode="lin" valueType="num">
                                      <p:cBhvr additive="base">
                                        <p:cTn id="27" dur="500" fill="hold"/>
                                        <p:tgtEl>
                                          <p:spTgt spid="1741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741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Text Box 4"/>
          <p:cNvSpPr txBox="1">
            <a:spLocks noChangeArrowheads="1"/>
          </p:cNvSpPr>
          <p:nvPr/>
        </p:nvSpPr>
        <p:spPr bwMode="auto">
          <a:xfrm>
            <a:off x="1525588" y="1196975"/>
            <a:ext cx="607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altLang="de-DE" sz="2400"/>
              <a:t>Körperschutz Form 3</a:t>
            </a:r>
          </a:p>
        </p:txBody>
      </p:sp>
      <p:pic>
        <p:nvPicPr>
          <p:cNvPr id="18437" name="Picture 5" descr="typ_1a_E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2138" y="2060575"/>
            <a:ext cx="1101725" cy="1782763"/>
          </a:xfrm>
          <a:prstGeom prst="rect">
            <a:avLst/>
          </a:prstGeom>
          <a:noFill/>
          <a:extLst>
            <a:ext uri="{909E8E84-426E-40DD-AFC4-6F175D3DCCD1}">
              <a14:hiddenFill xmlns:a14="http://schemas.microsoft.com/office/drawing/2010/main">
                <a:solidFill>
                  <a:srgbClr val="FFFFFF"/>
                </a:solidFill>
              </a14:hiddenFill>
            </a:ext>
          </a:extLst>
        </p:spPr>
      </p:pic>
      <p:pic>
        <p:nvPicPr>
          <p:cNvPr id="18438" name="Picture 6" descr="typ_1b_ET"/>
          <p:cNvPicPr>
            <a:picLocks noChangeAspect="1" noChangeArrowheads="1"/>
          </p:cNvPicPr>
          <p:nvPr/>
        </p:nvPicPr>
        <p:blipFill>
          <a:blip r:embed="rId4">
            <a:lum bright="54000"/>
            <a:extLst>
              <a:ext uri="{28A0092B-C50C-407E-A947-70E740481C1C}">
                <a14:useLocalDpi xmlns:a14="http://schemas.microsoft.com/office/drawing/2010/main" val="0"/>
              </a:ext>
            </a:extLst>
          </a:blip>
          <a:srcRect l="8369" r="7559"/>
          <a:stretch>
            <a:fillRect/>
          </a:stretch>
        </p:blipFill>
        <p:spPr bwMode="auto">
          <a:xfrm>
            <a:off x="4532313" y="2060575"/>
            <a:ext cx="1120775" cy="1790700"/>
          </a:xfrm>
          <a:prstGeom prst="rect">
            <a:avLst/>
          </a:prstGeom>
          <a:noFill/>
          <a:extLst>
            <a:ext uri="{909E8E84-426E-40DD-AFC4-6F175D3DCCD1}">
              <a14:hiddenFill xmlns:a14="http://schemas.microsoft.com/office/drawing/2010/main">
                <a:solidFill>
                  <a:srgbClr val="FFFFFF"/>
                </a:solidFill>
              </a14:hiddenFill>
            </a:ext>
          </a:extLst>
        </p:spPr>
      </p:pic>
      <p:grpSp>
        <p:nvGrpSpPr>
          <p:cNvPr id="18439" name="Group 7"/>
          <p:cNvGrpSpPr>
            <a:grpSpLocks/>
          </p:cNvGrpSpPr>
          <p:nvPr/>
        </p:nvGrpSpPr>
        <p:grpSpPr bwMode="auto">
          <a:xfrm>
            <a:off x="527050" y="2038350"/>
            <a:ext cx="8137525" cy="4491038"/>
            <a:chOff x="340" y="1292"/>
            <a:chExt cx="5262" cy="3012"/>
          </a:xfrm>
        </p:grpSpPr>
        <p:pic>
          <p:nvPicPr>
            <p:cNvPr id="18440" name="Picture 8" descr="typ_1a_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 y="1292"/>
              <a:ext cx="1860" cy="3012"/>
            </a:xfrm>
            <a:prstGeom prst="rect">
              <a:avLst/>
            </a:prstGeom>
            <a:noFill/>
            <a:extLst>
              <a:ext uri="{909E8E84-426E-40DD-AFC4-6F175D3DCCD1}">
                <a14:hiddenFill xmlns:a14="http://schemas.microsoft.com/office/drawing/2010/main">
                  <a:solidFill>
                    <a:srgbClr val="FFFFFF"/>
                  </a:solidFill>
                </a14:hiddenFill>
              </a:ext>
            </a:extLst>
          </p:spPr>
        </p:pic>
        <p:sp>
          <p:nvSpPr>
            <p:cNvPr id="18441" name="Text Box 9"/>
            <p:cNvSpPr txBox="1">
              <a:spLocks noChangeArrowheads="1"/>
            </p:cNvSpPr>
            <p:nvPr/>
          </p:nvSpPr>
          <p:spPr bwMode="auto">
            <a:xfrm>
              <a:off x="2200" y="2659"/>
              <a:ext cx="3402" cy="1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de-DE" altLang="de-DE" b="1"/>
                <a:t>Typ 1a-ET –</a:t>
              </a:r>
            </a:p>
            <a:p>
              <a:pPr algn="just">
                <a:spcBef>
                  <a:spcPct val="50000"/>
                </a:spcBef>
              </a:pPr>
              <a:r>
                <a:rPr lang="de-DE" altLang="de-DE" b="1"/>
                <a:t> „gasdichter“ Chemikalienschutzanzug für die Verwendung durch Notfallteams mit einer </a:t>
              </a:r>
              <a:r>
                <a:rPr lang="de-DE" altLang="de-DE" b="1" u="sng">
                  <a:solidFill>
                    <a:srgbClr val="FF3300"/>
                  </a:solidFill>
                </a:rPr>
                <a:t>im</a:t>
              </a:r>
              <a:r>
                <a:rPr lang="de-DE" altLang="de-DE" b="1"/>
                <a:t> Chemikalienschutzanzug getragenen Atemluftversorgung z.B. einem Behältergerät mit Druckluft (Isoliergerät).</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xit" presetSubtype="10" fill="hold" nodeType="clickEffect">
                                  <p:stCondLst>
                                    <p:cond delay="0"/>
                                  </p:stCondLst>
                                  <p:childTnLst>
                                    <p:animEffect transition="out" filter="blinds(horizontal)">
                                      <p:cBhvr>
                                        <p:cTn id="6" dur="500"/>
                                        <p:tgtEl>
                                          <p:spTgt spid="18437"/>
                                        </p:tgtEl>
                                      </p:cBhvr>
                                    </p:animEffect>
                                    <p:set>
                                      <p:cBhvr>
                                        <p:cTn id="7" dur="1" fill="hold">
                                          <p:stCondLst>
                                            <p:cond delay="499"/>
                                          </p:stCondLst>
                                        </p:cTn>
                                        <p:tgtEl>
                                          <p:spTgt spid="18437"/>
                                        </p:tgtEl>
                                        <p:attrNameLst>
                                          <p:attrName>style.visibility</p:attrName>
                                        </p:attrNameLst>
                                      </p:cBhvr>
                                      <p:to>
                                        <p:strVal val="hidden"/>
                                      </p:to>
                                    </p:set>
                                  </p:childTnLst>
                                </p:cTn>
                              </p:par>
                              <p:par>
                                <p:cTn id="8" presetID="3" presetClass="exit" presetSubtype="10" fill="hold" nodeType="withEffect">
                                  <p:stCondLst>
                                    <p:cond delay="0"/>
                                  </p:stCondLst>
                                  <p:childTnLst>
                                    <p:animEffect transition="out" filter="blinds(horizontal)">
                                      <p:cBhvr>
                                        <p:cTn id="9" dur="500"/>
                                        <p:tgtEl>
                                          <p:spTgt spid="18438"/>
                                        </p:tgtEl>
                                      </p:cBhvr>
                                    </p:animEffect>
                                    <p:set>
                                      <p:cBhvr>
                                        <p:cTn id="10" dur="1" fill="hold">
                                          <p:stCondLst>
                                            <p:cond delay="499"/>
                                          </p:stCondLst>
                                        </p:cTn>
                                        <p:tgtEl>
                                          <p:spTgt spid="18438"/>
                                        </p:tgtEl>
                                        <p:attrNameLst>
                                          <p:attrName>style.visibility</p:attrName>
                                        </p:attrNameLst>
                                      </p:cBhvr>
                                      <p:to>
                                        <p:strVal val="hidden"/>
                                      </p:to>
                                    </p:set>
                                  </p:childTnLst>
                                </p:cTn>
                              </p:par>
                              <p:par>
                                <p:cTn id="11" presetID="55" presetClass="entr" presetSubtype="0" fill="hold" nodeType="withEffect">
                                  <p:stCondLst>
                                    <p:cond delay="0"/>
                                  </p:stCondLst>
                                  <p:childTnLst>
                                    <p:set>
                                      <p:cBhvr>
                                        <p:cTn id="12" dur="1" fill="hold">
                                          <p:stCondLst>
                                            <p:cond delay="0"/>
                                          </p:stCondLst>
                                        </p:cTn>
                                        <p:tgtEl>
                                          <p:spTgt spid="18439"/>
                                        </p:tgtEl>
                                        <p:attrNameLst>
                                          <p:attrName>style.visibility</p:attrName>
                                        </p:attrNameLst>
                                      </p:cBhvr>
                                      <p:to>
                                        <p:strVal val="visible"/>
                                      </p:to>
                                    </p:set>
                                    <p:anim calcmode="lin" valueType="num">
                                      <p:cBhvr>
                                        <p:cTn id="13" dur="1000" fill="hold"/>
                                        <p:tgtEl>
                                          <p:spTgt spid="18439"/>
                                        </p:tgtEl>
                                        <p:attrNameLst>
                                          <p:attrName>ppt_w</p:attrName>
                                        </p:attrNameLst>
                                      </p:cBhvr>
                                      <p:tavLst>
                                        <p:tav tm="0">
                                          <p:val>
                                            <p:strVal val="#ppt_w*0.70"/>
                                          </p:val>
                                        </p:tav>
                                        <p:tav tm="100000">
                                          <p:val>
                                            <p:strVal val="#ppt_w"/>
                                          </p:val>
                                        </p:tav>
                                      </p:tavLst>
                                    </p:anim>
                                    <p:anim calcmode="lin" valueType="num">
                                      <p:cBhvr>
                                        <p:cTn id="14" dur="1000" fill="hold"/>
                                        <p:tgtEl>
                                          <p:spTgt spid="18439"/>
                                        </p:tgtEl>
                                        <p:attrNameLst>
                                          <p:attrName>ppt_h</p:attrName>
                                        </p:attrNameLst>
                                      </p:cBhvr>
                                      <p:tavLst>
                                        <p:tav tm="0">
                                          <p:val>
                                            <p:strVal val="#ppt_h"/>
                                          </p:val>
                                        </p:tav>
                                        <p:tav tm="100000">
                                          <p:val>
                                            <p:strVal val="#ppt_h"/>
                                          </p:val>
                                        </p:tav>
                                      </p:tavLst>
                                    </p:anim>
                                    <p:animEffect transition="in" filter="fade">
                                      <p:cBhvr>
                                        <p:cTn id="15" dur="1000"/>
                                        <p:tgtEl>
                                          <p:spTgt spid="184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6" name="Text Box 10"/>
          <p:cNvSpPr txBox="1">
            <a:spLocks noChangeArrowheads="1"/>
          </p:cNvSpPr>
          <p:nvPr/>
        </p:nvSpPr>
        <p:spPr bwMode="auto">
          <a:xfrm>
            <a:off x="1525588" y="1196975"/>
            <a:ext cx="607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altLang="de-DE" sz="2400"/>
              <a:t>Körperschutz Form 3</a:t>
            </a:r>
          </a:p>
        </p:txBody>
      </p:sp>
      <p:pic>
        <p:nvPicPr>
          <p:cNvPr id="19467" name="Picture 11" descr="typ_1a_ET"/>
          <p:cNvPicPr>
            <a:picLocks noChangeAspect="1" noChangeArrowheads="1"/>
          </p:cNvPicPr>
          <p:nvPr/>
        </p:nvPicPr>
        <p:blipFill>
          <a:blip r:embed="rId3">
            <a:lum bright="56000"/>
            <a:extLst>
              <a:ext uri="{28A0092B-C50C-407E-A947-70E740481C1C}">
                <a14:useLocalDpi xmlns:a14="http://schemas.microsoft.com/office/drawing/2010/main" val="0"/>
              </a:ext>
            </a:extLst>
          </a:blip>
          <a:srcRect/>
          <a:stretch>
            <a:fillRect/>
          </a:stretch>
        </p:blipFill>
        <p:spPr bwMode="auto">
          <a:xfrm>
            <a:off x="2916238" y="2205038"/>
            <a:ext cx="1384300" cy="1998662"/>
          </a:xfrm>
          <a:prstGeom prst="rect">
            <a:avLst/>
          </a:prstGeom>
          <a:noFill/>
          <a:extLst>
            <a:ext uri="{909E8E84-426E-40DD-AFC4-6F175D3DCCD1}">
              <a14:hiddenFill xmlns:a14="http://schemas.microsoft.com/office/drawing/2010/main">
                <a:solidFill>
                  <a:srgbClr val="FFFFFF"/>
                </a:solidFill>
              </a14:hiddenFill>
            </a:ext>
          </a:extLst>
        </p:spPr>
      </p:pic>
      <p:pic>
        <p:nvPicPr>
          <p:cNvPr id="19468" name="Picture 12" descr="typ_1b_ET"/>
          <p:cNvPicPr>
            <a:picLocks noChangeAspect="1" noChangeArrowheads="1"/>
          </p:cNvPicPr>
          <p:nvPr/>
        </p:nvPicPr>
        <p:blipFill>
          <a:blip r:embed="rId4">
            <a:extLst>
              <a:ext uri="{28A0092B-C50C-407E-A947-70E740481C1C}">
                <a14:useLocalDpi xmlns:a14="http://schemas.microsoft.com/office/drawing/2010/main" val="0"/>
              </a:ext>
            </a:extLst>
          </a:blip>
          <a:srcRect l="8391" r="7510"/>
          <a:stretch>
            <a:fillRect/>
          </a:stretch>
        </p:blipFill>
        <p:spPr bwMode="auto">
          <a:xfrm>
            <a:off x="4675188" y="2205038"/>
            <a:ext cx="1409700" cy="2006600"/>
          </a:xfrm>
          <a:prstGeom prst="rect">
            <a:avLst/>
          </a:prstGeom>
          <a:noFill/>
          <a:extLst>
            <a:ext uri="{909E8E84-426E-40DD-AFC4-6F175D3DCCD1}">
              <a14:hiddenFill xmlns:a14="http://schemas.microsoft.com/office/drawing/2010/main">
                <a:solidFill>
                  <a:srgbClr val="FFFFFF"/>
                </a:solidFill>
              </a14:hiddenFill>
            </a:ext>
          </a:extLst>
        </p:spPr>
      </p:pic>
      <p:grpSp>
        <p:nvGrpSpPr>
          <p:cNvPr id="19469" name="Group 13"/>
          <p:cNvGrpSpPr>
            <a:grpSpLocks/>
          </p:cNvGrpSpPr>
          <p:nvPr/>
        </p:nvGrpSpPr>
        <p:grpSpPr bwMode="auto">
          <a:xfrm>
            <a:off x="827088" y="2060575"/>
            <a:ext cx="7993062" cy="4595813"/>
            <a:chOff x="521" y="1298"/>
            <a:chExt cx="5035" cy="2895"/>
          </a:xfrm>
        </p:grpSpPr>
        <p:pic>
          <p:nvPicPr>
            <p:cNvPr id="19470" name="Picture 14" descr="typ_1b_ET"/>
            <p:cNvPicPr>
              <a:picLocks noChangeAspect="1" noChangeArrowheads="1"/>
            </p:cNvPicPr>
            <p:nvPr/>
          </p:nvPicPr>
          <p:blipFill>
            <a:blip r:embed="rId4">
              <a:extLst>
                <a:ext uri="{28A0092B-C50C-407E-A947-70E740481C1C}">
                  <a14:useLocalDpi xmlns:a14="http://schemas.microsoft.com/office/drawing/2010/main" val="0"/>
                </a:ext>
              </a:extLst>
            </a:blip>
            <a:srcRect l="8557" r="8275"/>
            <a:stretch>
              <a:fillRect/>
            </a:stretch>
          </p:blipFill>
          <p:spPr bwMode="auto">
            <a:xfrm>
              <a:off x="521" y="1298"/>
              <a:ext cx="1769" cy="2857"/>
            </a:xfrm>
            <a:prstGeom prst="rect">
              <a:avLst/>
            </a:prstGeom>
            <a:noFill/>
            <a:extLst>
              <a:ext uri="{909E8E84-426E-40DD-AFC4-6F175D3DCCD1}">
                <a14:hiddenFill xmlns:a14="http://schemas.microsoft.com/office/drawing/2010/main">
                  <a:solidFill>
                    <a:srgbClr val="FFFFFF"/>
                  </a:solidFill>
                </a14:hiddenFill>
              </a:ext>
            </a:extLst>
          </p:spPr>
        </p:pic>
        <p:sp>
          <p:nvSpPr>
            <p:cNvPr id="19471" name="Text Box 15"/>
            <p:cNvSpPr txBox="1">
              <a:spLocks noChangeArrowheads="1"/>
            </p:cNvSpPr>
            <p:nvPr/>
          </p:nvSpPr>
          <p:spPr bwMode="auto">
            <a:xfrm>
              <a:off x="2381" y="2750"/>
              <a:ext cx="3175" cy="1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altLang="de-DE" b="1"/>
                <a:t>Typ 1b-ET – </a:t>
              </a:r>
            </a:p>
            <a:p>
              <a:pPr>
                <a:spcBef>
                  <a:spcPct val="50000"/>
                </a:spcBef>
              </a:pPr>
              <a:r>
                <a:rPr lang="de-DE" altLang="de-DE" b="1"/>
                <a:t>„gasdichter“ Chemikalienschutzanzug für die Verwendung durch Notfallteams mit </a:t>
              </a:r>
              <a:r>
                <a:rPr lang="de-DE" altLang="de-DE" b="1" u="sng">
                  <a:solidFill>
                    <a:srgbClr val="FF3300"/>
                  </a:solidFill>
                </a:rPr>
                <a:t>außerhalb</a:t>
              </a:r>
              <a:r>
                <a:rPr lang="de-DE" altLang="de-DE" b="1"/>
                <a:t> des Chemikalienschutzanzuges getragenen Atemluftversorgung, z.B. einem Behältergerät mit Druckluft (Isoliergerät).</a:t>
              </a:r>
            </a:p>
            <a:p>
              <a:pPr>
                <a:spcBef>
                  <a:spcPct val="50000"/>
                </a:spcBef>
              </a:pPr>
              <a:endParaRPr lang="de-DE" altLang="de-DE" b="1"/>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xit" presetSubtype="10" fill="hold" nodeType="clickEffect">
                                  <p:stCondLst>
                                    <p:cond delay="0"/>
                                  </p:stCondLst>
                                  <p:childTnLst>
                                    <p:animEffect transition="out" filter="blinds(horizontal)">
                                      <p:cBhvr>
                                        <p:cTn id="6" dur="500"/>
                                        <p:tgtEl>
                                          <p:spTgt spid="19467"/>
                                        </p:tgtEl>
                                      </p:cBhvr>
                                    </p:animEffect>
                                    <p:set>
                                      <p:cBhvr>
                                        <p:cTn id="7" dur="1" fill="hold">
                                          <p:stCondLst>
                                            <p:cond delay="499"/>
                                          </p:stCondLst>
                                        </p:cTn>
                                        <p:tgtEl>
                                          <p:spTgt spid="19467"/>
                                        </p:tgtEl>
                                        <p:attrNameLst>
                                          <p:attrName>style.visibility</p:attrName>
                                        </p:attrNameLst>
                                      </p:cBhvr>
                                      <p:to>
                                        <p:strVal val="hidden"/>
                                      </p:to>
                                    </p:set>
                                  </p:childTnLst>
                                </p:cTn>
                              </p:par>
                              <p:par>
                                <p:cTn id="8" presetID="3" presetClass="exit" presetSubtype="10" fill="hold" nodeType="withEffect">
                                  <p:stCondLst>
                                    <p:cond delay="0"/>
                                  </p:stCondLst>
                                  <p:childTnLst>
                                    <p:animEffect transition="out" filter="blinds(horizontal)">
                                      <p:cBhvr>
                                        <p:cTn id="9" dur="500"/>
                                        <p:tgtEl>
                                          <p:spTgt spid="19468"/>
                                        </p:tgtEl>
                                      </p:cBhvr>
                                    </p:animEffect>
                                    <p:set>
                                      <p:cBhvr>
                                        <p:cTn id="10" dur="1" fill="hold">
                                          <p:stCondLst>
                                            <p:cond delay="499"/>
                                          </p:stCondLst>
                                        </p:cTn>
                                        <p:tgtEl>
                                          <p:spTgt spid="19468"/>
                                        </p:tgtEl>
                                        <p:attrNameLst>
                                          <p:attrName>style.visibility</p:attrName>
                                        </p:attrNameLst>
                                      </p:cBhvr>
                                      <p:to>
                                        <p:strVal val="hidden"/>
                                      </p:to>
                                    </p:set>
                                  </p:childTnLst>
                                </p:cTn>
                              </p:par>
                              <p:par>
                                <p:cTn id="11" presetID="3" presetClass="entr" presetSubtype="10" fill="hold" nodeType="withEffect">
                                  <p:stCondLst>
                                    <p:cond delay="0"/>
                                  </p:stCondLst>
                                  <p:childTnLst>
                                    <p:set>
                                      <p:cBhvr>
                                        <p:cTn id="12" dur="1" fill="hold">
                                          <p:stCondLst>
                                            <p:cond delay="0"/>
                                          </p:stCondLst>
                                        </p:cTn>
                                        <p:tgtEl>
                                          <p:spTgt spid="19469"/>
                                        </p:tgtEl>
                                        <p:attrNameLst>
                                          <p:attrName>style.visibility</p:attrName>
                                        </p:attrNameLst>
                                      </p:cBhvr>
                                      <p:to>
                                        <p:strVal val="visible"/>
                                      </p:to>
                                    </p:set>
                                    <p:animEffect transition="in" filter="blinds(horizontal)">
                                      <p:cBhvr>
                                        <p:cTn id="13" dur="500"/>
                                        <p:tgtEl>
                                          <p:spTgt spid="19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p:cNvSpPr txBox="1">
            <a:spLocks noChangeArrowheads="1"/>
          </p:cNvSpPr>
          <p:nvPr/>
        </p:nvSpPr>
        <p:spPr bwMode="auto">
          <a:xfrm>
            <a:off x="338138" y="1141413"/>
            <a:ext cx="8353425" cy="507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altLang="de-DE" u="sng"/>
              <a:t>Lernziel:</a:t>
            </a:r>
          </a:p>
          <a:p>
            <a:pPr algn="just">
              <a:spcBef>
                <a:spcPct val="50000"/>
              </a:spcBef>
            </a:pPr>
            <a:r>
              <a:rPr lang="de-DE" altLang="de-DE" sz="1600" b="1"/>
              <a:t>Der Lehrgangsteilnehmer soll die Einsatzmöglichkeiten und Einsatzgrenzen unterschiedlicher ABC-Schutzkleidung erklären und einfache Tätigkeiten unter ABC-Schutzkleidung selbstständig und fachlich richtig ausführen können.</a:t>
            </a:r>
          </a:p>
          <a:p>
            <a:pPr algn="ctr">
              <a:spcBef>
                <a:spcPct val="50000"/>
              </a:spcBef>
            </a:pPr>
            <a:endParaRPr lang="de-DE" altLang="de-DE"/>
          </a:p>
          <a:p>
            <a:pPr algn="ctr">
              <a:spcBef>
                <a:spcPct val="50000"/>
              </a:spcBef>
            </a:pPr>
            <a:endParaRPr lang="de-DE" altLang="de-DE"/>
          </a:p>
          <a:p>
            <a:pPr algn="ctr">
              <a:spcBef>
                <a:spcPct val="50000"/>
              </a:spcBef>
            </a:pPr>
            <a:r>
              <a:rPr lang="de-DE" altLang="de-DE" u="sng"/>
              <a:t>Lernziel ABC-Einsatz Teil I:</a:t>
            </a:r>
          </a:p>
          <a:p>
            <a:pPr algn="just">
              <a:spcBef>
                <a:spcPct val="50000"/>
              </a:spcBef>
            </a:pPr>
            <a:r>
              <a:rPr lang="de-DE" altLang="de-DE" b="1"/>
              <a:t>Der Lehrgangsteilnehmer soll eine Übersicht über die unterschiedlichen C-Schutzkleidungen bekommen, insbesondere über</a:t>
            </a:r>
          </a:p>
          <a:p>
            <a:pPr algn="ctr">
              <a:spcBef>
                <a:spcPct val="50000"/>
              </a:spcBef>
              <a:buFontTx/>
              <a:buChar char="-"/>
            </a:pPr>
            <a:r>
              <a:rPr lang="de-DE" altLang="de-DE" b="1" i="1">
                <a:effectLst>
                  <a:outerShdw blurRad="38100" dist="38100" dir="2700000" algn="tl">
                    <a:srgbClr val="C0C0C0"/>
                  </a:outerShdw>
                </a:effectLst>
              </a:rPr>
              <a:t>Schutzgrenzen</a:t>
            </a:r>
          </a:p>
          <a:p>
            <a:pPr algn="ctr">
              <a:spcBef>
                <a:spcPct val="50000"/>
              </a:spcBef>
              <a:buFontTx/>
              <a:buChar char="-"/>
            </a:pPr>
            <a:r>
              <a:rPr lang="de-DE" altLang="de-DE" b="1" i="1">
                <a:effectLst>
                  <a:outerShdw blurRad="38100" dist="38100" dir="2700000" algn="tl">
                    <a:srgbClr val="C0C0C0"/>
                  </a:outerShdw>
                </a:effectLst>
              </a:rPr>
              <a:t> Schutzwirkung</a:t>
            </a:r>
          </a:p>
          <a:p>
            <a:pPr algn="ctr">
              <a:spcBef>
                <a:spcPct val="50000"/>
              </a:spcBef>
              <a:buFontTx/>
              <a:buChar char="-"/>
            </a:pPr>
            <a:r>
              <a:rPr lang="de-DE" altLang="de-DE" b="1" i="1">
                <a:effectLst>
                  <a:outerShdw blurRad="38100" dist="38100" dir="2700000" algn="tl">
                    <a:srgbClr val="C0C0C0"/>
                  </a:outerShdw>
                </a:effectLst>
              </a:rPr>
              <a:t> Einsatzmöglichkeiten</a:t>
            </a:r>
          </a:p>
          <a:p>
            <a:pPr algn="just">
              <a:spcBef>
                <a:spcPct val="50000"/>
              </a:spcBef>
            </a:pPr>
            <a:r>
              <a:rPr lang="de-DE" altLang="de-DE" b="1"/>
              <a:t>Darüber hinaus soll das An- und Ablegen der Schutzkleidung beherrscht und Kenntnisse der Dekontamination vermittelt werden.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xit" presetSubtype="10" fill="hold" nodeType="clickEffect">
                                  <p:stCondLst>
                                    <p:cond delay="0"/>
                                  </p:stCondLst>
                                  <p:childTnLst>
                                    <p:animEffect transition="out" filter="blinds(horizontal)">
                                      <p:cBhvr>
                                        <p:cTn id="6" dur="500"/>
                                        <p:tgtEl>
                                          <p:spTgt spid="3076">
                                            <p:txEl>
                                              <p:pRg st="0" end="0"/>
                                            </p:txEl>
                                          </p:spTgt>
                                        </p:tgtEl>
                                      </p:cBhvr>
                                    </p:animEffect>
                                    <p:set>
                                      <p:cBhvr>
                                        <p:cTn id="7" dur="1" fill="hold">
                                          <p:stCondLst>
                                            <p:cond delay="499"/>
                                          </p:stCondLst>
                                        </p:cTn>
                                        <p:tgtEl>
                                          <p:spTgt spid="3076">
                                            <p:txEl>
                                              <p:pRg st="0" end="0"/>
                                            </p:txEl>
                                          </p:spTgt>
                                        </p:tgtEl>
                                        <p:attrNameLst>
                                          <p:attrName>style.visibility</p:attrName>
                                        </p:attrNameLst>
                                      </p:cBhvr>
                                      <p:to>
                                        <p:strVal val="hidden"/>
                                      </p:to>
                                    </p:set>
                                  </p:childTnLst>
                                </p:cTn>
                              </p:par>
                              <p:par>
                                <p:cTn id="8" presetID="3" presetClass="exit" presetSubtype="10" fill="hold" nodeType="withEffect">
                                  <p:stCondLst>
                                    <p:cond delay="0"/>
                                  </p:stCondLst>
                                  <p:childTnLst>
                                    <p:animEffect transition="out" filter="blinds(horizontal)">
                                      <p:cBhvr>
                                        <p:cTn id="9" dur="500"/>
                                        <p:tgtEl>
                                          <p:spTgt spid="3076">
                                            <p:txEl>
                                              <p:pRg st="1" end="1"/>
                                            </p:txEl>
                                          </p:spTgt>
                                        </p:tgtEl>
                                      </p:cBhvr>
                                    </p:animEffect>
                                    <p:set>
                                      <p:cBhvr>
                                        <p:cTn id="10" dur="1" fill="hold">
                                          <p:stCondLst>
                                            <p:cond delay="499"/>
                                          </p:stCondLst>
                                        </p:cTn>
                                        <p:tgtEl>
                                          <p:spTgt spid="3076">
                                            <p:txEl>
                                              <p:pRg st="1" end="1"/>
                                            </p:txEl>
                                          </p:spTgt>
                                        </p:tgtEl>
                                        <p:attrNameLst>
                                          <p:attrName>style.visibility</p:attrName>
                                        </p:attrNameLst>
                                      </p:cBhvr>
                                      <p:to>
                                        <p:strVal val="hidden"/>
                                      </p:to>
                                    </p:set>
                                  </p:childTnLst>
                                </p:cTn>
                              </p:par>
                              <p:par>
                                <p:cTn id="11" presetID="3" presetClass="entr" presetSubtype="10" fill="hold" nodeType="withEffect">
                                  <p:stCondLst>
                                    <p:cond delay="0"/>
                                  </p:stCondLst>
                                  <p:childTnLst>
                                    <p:set>
                                      <p:cBhvr>
                                        <p:cTn id="12" dur="1" fill="hold">
                                          <p:stCondLst>
                                            <p:cond delay="0"/>
                                          </p:stCondLst>
                                        </p:cTn>
                                        <p:tgtEl>
                                          <p:spTgt spid="3076">
                                            <p:txEl>
                                              <p:pRg st="4" end="4"/>
                                            </p:txEl>
                                          </p:spTgt>
                                        </p:tgtEl>
                                        <p:attrNameLst>
                                          <p:attrName>style.visibility</p:attrName>
                                        </p:attrNameLst>
                                      </p:cBhvr>
                                      <p:to>
                                        <p:strVal val="visible"/>
                                      </p:to>
                                    </p:set>
                                    <p:animEffect transition="in" filter="blinds(horizontal)">
                                      <p:cBhvr>
                                        <p:cTn id="13" dur="500"/>
                                        <p:tgtEl>
                                          <p:spTgt spid="3076">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076">
                                            <p:txEl>
                                              <p:pRg st="5" end="5"/>
                                            </p:txEl>
                                          </p:spTgt>
                                        </p:tgtEl>
                                        <p:attrNameLst>
                                          <p:attrName>style.visibility</p:attrName>
                                        </p:attrNameLst>
                                      </p:cBhvr>
                                      <p:to>
                                        <p:strVal val="visible"/>
                                      </p:to>
                                    </p:set>
                                    <p:animEffect transition="in" filter="blinds(horizontal)">
                                      <p:cBhvr>
                                        <p:cTn id="16" dur="500"/>
                                        <p:tgtEl>
                                          <p:spTgt spid="3076">
                                            <p:txEl>
                                              <p:pRg st="5" end="5"/>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076">
                                            <p:txEl>
                                              <p:pRg st="6" end="6"/>
                                            </p:txEl>
                                          </p:spTgt>
                                        </p:tgtEl>
                                        <p:attrNameLst>
                                          <p:attrName>style.visibility</p:attrName>
                                        </p:attrNameLst>
                                      </p:cBhvr>
                                      <p:to>
                                        <p:strVal val="visible"/>
                                      </p:to>
                                    </p:set>
                                    <p:animEffect transition="in" filter="blinds(horizontal)">
                                      <p:cBhvr>
                                        <p:cTn id="19" dur="500"/>
                                        <p:tgtEl>
                                          <p:spTgt spid="3076">
                                            <p:txEl>
                                              <p:pRg st="6" end="6"/>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076">
                                            <p:txEl>
                                              <p:pRg st="7" end="7"/>
                                            </p:txEl>
                                          </p:spTgt>
                                        </p:tgtEl>
                                        <p:attrNameLst>
                                          <p:attrName>style.visibility</p:attrName>
                                        </p:attrNameLst>
                                      </p:cBhvr>
                                      <p:to>
                                        <p:strVal val="visible"/>
                                      </p:to>
                                    </p:set>
                                    <p:animEffect transition="in" filter="blinds(horizontal)">
                                      <p:cBhvr>
                                        <p:cTn id="22" dur="500"/>
                                        <p:tgtEl>
                                          <p:spTgt spid="3076">
                                            <p:txEl>
                                              <p:pRg st="7" end="7"/>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076">
                                            <p:txEl>
                                              <p:pRg st="8" end="8"/>
                                            </p:txEl>
                                          </p:spTgt>
                                        </p:tgtEl>
                                        <p:attrNameLst>
                                          <p:attrName>style.visibility</p:attrName>
                                        </p:attrNameLst>
                                      </p:cBhvr>
                                      <p:to>
                                        <p:strVal val="visible"/>
                                      </p:to>
                                    </p:set>
                                    <p:animEffect transition="in" filter="blinds(horizontal)">
                                      <p:cBhvr>
                                        <p:cTn id="25" dur="500"/>
                                        <p:tgtEl>
                                          <p:spTgt spid="3076">
                                            <p:txEl>
                                              <p:pRg st="8" end="8"/>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076">
                                            <p:txEl>
                                              <p:pRg st="9" end="9"/>
                                            </p:txEl>
                                          </p:spTgt>
                                        </p:tgtEl>
                                        <p:attrNameLst>
                                          <p:attrName>style.visibility</p:attrName>
                                        </p:attrNameLst>
                                      </p:cBhvr>
                                      <p:to>
                                        <p:strVal val="visible"/>
                                      </p:to>
                                    </p:set>
                                    <p:animEffect transition="in" filter="blinds(horizontal)">
                                      <p:cBhvr>
                                        <p:cTn id="28" dur="500"/>
                                        <p:tgtEl>
                                          <p:spTgt spid="307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5" name="Picture 9" descr="unbenannt"/>
          <p:cNvPicPr>
            <a:picLocks noChangeAspect="1" noChangeArrowheads="1"/>
          </p:cNvPicPr>
          <p:nvPr/>
        </p:nvPicPr>
        <p:blipFill>
          <a:blip r:embed="rId3">
            <a:extLst>
              <a:ext uri="{28A0092B-C50C-407E-A947-70E740481C1C}">
                <a14:useLocalDpi xmlns:a14="http://schemas.microsoft.com/office/drawing/2010/main" val="0"/>
              </a:ext>
            </a:extLst>
          </a:blip>
          <a:srcRect l="1695"/>
          <a:stretch>
            <a:fillRect/>
          </a:stretch>
        </p:blipFill>
        <p:spPr bwMode="auto">
          <a:xfrm>
            <a:off x="107950" y="1289050"/>
            <a:ext cx="7108825" cy="5092700"/>
          </a:xfrm>
          <a:prstGeom prst="rect">
            <a:avLst/>
          </a:prstGeom>
          <a:noFill/>
          <a:extLst>
            <a:ext uri="{909E8E84-426E-40DD-AFC4-6F175D3DCCD1}">
              <a14:hiddenFill xmlns:a14="http://schemas.microsoft.com/office/drawing/2010/main">
                <a:solidFill>
                  <a:srgbClr val="FFFFFF"/>
                </a:solidFill>
              </a14:hiddenFill>
            </a:ext>
          </a:extLst>
        </p:spPr>
      </p:pic>
      <p:grpSp>
        <p:nvGrpSpPr>
          <p:cNvPr id="4111" name="Group 15"/>
          <p:cNvGrpSpPr>
            <a:grpSpLocks/>
          </p:cNvGrpSpPr>
          <p:nvPr/>
        </p:nvGrpSpPr>
        <p:grpSpPr bwMode="auto">
          <a:xfrm>
            <a:off x="7494588" y="1125538"/>
            <a:ext cx="1763712" cy="1582737"/>
            <a:chOff x="4721" y="709"/>
            <a:chExt cx="1111" cy="997"/>
          </a:xfrm>
        </p:grpSpPr>
        <p:pic>
          <p:nvPicPr>
            <p:cNvPr id="4106" name="Picture 10" descr="inkorporation_frage_farbe"/>
            <p:cNvPicPr>
              <a:picLocks noChangeAspect="1" noChangeArrowheads="1"/>
            </p:cNvPicPr>
            <p:nvPr/>
          </p:nvPicPr>
          <p:blipFill>
            <a:blip r:embed="rId4">
              <a:extLst>
                <a:ext uri="{28A0092B-C50C-407E-A947-70E740481C1C}">
                  <a14:useLocalDpi xmlns:a14="http://schemas.microsoft.com/office/drawing/2010/main" val="0"/>
                </a:ext>
              </a:extLst>
            </a:blip>
            <a:srcRect r="70132"/>
            <a:stretch>
              <a:fillRect/>
            </a:stretch>
          </p:blipFill>
          <p:spPr bwMode="auto">
            <a:xfrm>
              <a:off x="4721" y="709"/>
              <a:ext cx="799" cy="997"/>
            </a:xfrm>
            <a:prstGeom prst="rect">
              <a:avLst/>
            </a:prstGeom>
            <a:noFill/>
            <a:extLst>
              <a:ext uri="{909E8E84-426E-40DD-AFC4-6F175D3DCCD1}">
                <a14:hiddenFill xmlns:a14="http://schemas.microsoft.com/office/drawing/2010/main">
                  <a:solidFill>
                    <a:srgbClr val="FFFFFF"/>
                  </a:solidFill>
                </a14:hiddenFill>
              </a:ext>
            </a:extLst>
          </p:spPr>
        </p:pic>
        <p:sp>
          <p:nvSpPr>
            <p:cNvPr id="4109" name="Text Box 13"/>
            <p:cNvSpPr txBox="1">
              <a:spLocks noChangeArrowheads="1"/>
            </p:cNvSpPr>
            <p:nvPr/>
          </p:nvSpPr>
          <p:spPr bwMode="auto">
            <a:xfrm>
              <a:off x="5274" y="790"/>
              <a:ext cx="40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altLang="de-DE" b="1">
                  <a:effectLst>
                    <a:outerShdw blurRad="38100" dist="38100" dir="2700000" algn="tl">
                      <a:srgbClr val="C0C0C0"/>
                    </a:outerShdw>
                  </a:effectLst>
                </a:rPr>
                <a:t>?</a:t>
              </a:r>
            </a:p>
          </p:txBody>
        </p:sp>
        <p:sp>
          <p:nvSpPr>
            <p:cNvPr id="4110" name="Text Box 14"/>
            <p:cNvSpPr txBox="1">
              <a:spLocks noChangeArrowheads="1"/>
            </p:cNvSpPr>
            <p:nvPr/>
          </p:nvSpPr>
          <p:spPr bwMode="auto">
            <a:xfrm>
              <a:off x="5423" y="1162"/>
              <a:ext cx="40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altLang="de-DE" b="1">
                  <a:effectLst>
                    <a:outerShdw blurRad="38100" dist="38100" dir="2700000" algn="tl">
                      <a:srgbClr val="C0C0C0"/>
                    </a:outerShdw>
                  </a:effectLst>
                </a:rPr>
                <a:t>?</a:t>
              </a:r>
            </a:p>
          </p:txBody>
        </p:sp>
      </p:grpSp>
      <p:grpSp>
        <p:nvGrpSpPr>
          <p:cNvPr id="4114" name="Group 18"/>
          <p:cNvGrpSpPr>
            <a:grpSpLocks/>
          </p:cNvGrpSpPr>
          <p:nvPr/>
        </p:nvGrpSpPr>
        <p:grpSpPr bwMode="auto">
          <a:xfrm>
            <a:off x="7178675" y="2852738"/>
            <a:ext cx="1714500" cy="1727200"/>
            <a:chOff x="4522" y="1797"/>
            <a:chExt cx="1080" cy="1088"/>
          </a:xfrm>
        </p:grpSpPr>
        <p:pic>
          <p:nvPicPr>
            <p:cNvPr id="4107" name="Picture 11" descr="kontamination_frage_farbe"/>
            <p:cNvPicPr>
              <a:picLocks noChangeAspect="1" noChangeArrowheads="1"/>
            </p:cNvPicPr>
            <p:nvPr/>
          </p:nvPicPr>
          <p:blipFill>
            <a:blip r:embed="rId5">
              <a:extLst>
                <a:ext uri="{28A0092B-C50C-407E-A947-70E740481C1C}">
                  <a14:useLocalDpi xmlns:a14="http://schemas.microsoft.com/office/drawing/2010/main" val="0"/>
                </a:ext>
              </a:extLst>
            </a:blip>
            <a:srcRect r="72629"/>
            <a:stretch>
              <a:fillRect/>
            </a:stretch>
          </p:blipFill>
          <p:spPr bwMode="auto">
            <a:xfrm>
              <a:off x="4630" y="1842"/>
              <a:ext cx="763" cy="1043"/>
            </a:xfrm>
            <a:prstGeom prst="rect">
              <a:avLst/>
            </a:prstGeom>
            <a:noFill/>
            <a:extLst>
              <a:ext uri="{909E8E84-426E-40DD-AFC4-6F175D3DCCD1}">
                <a14:hiddenFill xmlns:a14="http://schemas.microsoft.com/office/drawing/2010/main">
                  <a:solidFill>
                    <a:srgbClr val="FFFFFF"/>
                  </a:solidFill>
                </a14:hiddenFill>
              </a:ext>
            </a:extLst>
          </p:spPr>
        </p:pic>
        <p:sp>
          <p:nvSpPr>
            <p:cNvPr id="4112" name="Text Box 16"/>
            <p:cNvSpPr txBox="1">
              <a:spLocks noChangeArrowheads="1"/>
            </p:cNvSpPr>
            <p:nvPr/>
          </p:nvSpPr>
          <p:spPr bwMode="auto">
            <a:xfrm>
              <a:off x="5193" y="1797"/>
              <a:ext cx="40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altLang="de-DE" b="1">
                  <a:effectLst>
                    <a:outerShdw blurRad="38100" dist="38100" dir="2700000" algn="tl">
                      <a:srgbClr val="C0C0C0"/>
                    </a:outerShdw>
                  </a:effectLst>
                </a:rPr>
                <a:t>?</a:t>
              </a:r>
            </a:p>
          </p:txBody>
        </p:sp>
        <p:sp>
          <p:nvSpPr>
            <p:cNvPr id="4113" name="Text Box 17"/>
            <p:cNvSpPr txBox="1">
              <a:spLocks noChangeArrowheads="1"/>
            </p:cNvSpPr>
            <p:nvPr/>
          </p:nvSpPr>
          <p:spPr bwMode="auto">
            <a:xfrm>
              <a:off x="4522" y="1933"/>
              <a:ext cx="40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altLang="de-DE" b="1">
                  <a:effectLst>
                    <a:outerShdw blurRad="38100" dist="38100" dir="2700000" algn="tl">
                      <a:srgbClr val="C0C0C0"/>
                    </a:outerShdw>
                  </a:effectLst>
                </a:rPr>
                <a:t>?</a:t>
              </a:r>
            </a:p>
          </p:txBody>
        </p:sp>
      </p:grpSp>
      <p:grpSp>
        <p:nvGrpSpPr>
          <p:cNvPr id="4116" name="Group 20"/>
          <p:cNvGrpSpPr>
            <a:grpSpLocks/>
          </p:cNvGrpSpPr>
          <p:nvPr/>
        </p:nvGrpSpPr>
        <p:grpSpPr bwMode="auto">
          <a:xfrm>
            <a:off x="7586663" y="4941888"/>
            <a:ext cx="1579562" cy="1727200"/>
            <a:chOff x="4779" y="3113"/>
            <a:chExt cx="995" cy="1088"/>
          </a:xfrm>
        </p:grpSpPr>
        <p:pic>
          <p:nvPicPr>
            <p:cNvPr id="4108" name="Picture 12" descr="einwirkung_von_außen_frage_farbe"/>
            <p:cNvPicPr>
              <a:picLocks noChangeAspect="1" noChangeArrowheads="1"/>
            </p:cNvPicPr>
            <p:nvPr/>
          </p:nvPicPr>
          <p:blipFill>
            <a:blip r:embed="rId6">
              <a:extLst>
                <a:ext uri="{28A0092B-C50C-407E-A947-70E740481C1C}">
                  <a14:useLocalDpi xmlns:a14="http://schemas.microsoft.com/office/drawing/2010/main" val="0"/>
                </a:ext>
              </a:extLst>
            </a:blip>
            <a:srcRect l="17305" r="46228"/>
            <a:stretch>
              <a:fillRect/>
            </a:stretch>
          </p:blipFill>
          <p:spPr bwMode="auto">
            <a:xfrm>
              <a:off x="4779" y="3113"/>
              <a:ext cx="985" cy="1088"/>
            </a:xfrm>
            <a:prstGeom prst="rect">
              <a:avLst/>
            </a:prstGeom>
            <a:noFill/>
            <a:extLst>
              <a:ext uri="{909E8E84-426E-40DD-AFC4-6F175D3DCCD1}">
                <a14:hiddenFill xmlns:a14="http://schemas.microsoft.com/office/drawing/2010/main">
                  <a:solidFill>
                    <a:srgbClr val="FFFFFF"/>
                  </a:solidFill>
                </a14:hiddenFill>
              </a:ext>
            </a:extLst>
          </p:spPr>
        </p:pic>
        <p:sp>
          <p:nvSpPr>
            <p:cNvPr id="4115" name="Text Box 19"/>
            <p:cNvSpPr txBox="1">
              <a:spLocks noChangeArrowheads="1"/>
            </p:cNvSpPr>
            <p:nvPr/>
          </p:nvSpPr>
          <p:spPr bwMode="auto">
            <a:xfrm>
              <a:off x="5365" y="3203"/>
              <a:ext cx="40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altLang="de-DE" b="1">
                  <a:effectLst>
                    <a:outerShdw blurRad="38100" dist="38100" dir="2700000" algn="tl">
                      <a:srgbClr val="C0C0C0"/>
                    </a:outerShdw>
                  </a:effectLst>
                </a:rPr>
                <a:t>?</a:t>
              </a:r>
            </a:p>
          </p:txBody>
        </p:sp>
      </p:grpSp>
      <p:sp>
        <p:nvSpPr>
          <p:cNvPr id="4117" name="Text Box 21"/>
          <p:cNvSpPr txBox="1">
            <a:spLocks noChangeArrowheads="1"/>
          </p:cNvSpPr>
          <p:nvPr/>
        </p:nvSpPr>
        <p:spPr bwMode="auto">
          <a:xfrm>
            <a:off x="1258888" y="2565400"/>
            <a:ext cx="5834062"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altLang="de-DE" sz="4000"/>
              <a:t>Welche Aufgabe(n) hat Schutzkleidung?</a:t>
            </a:r>
          </a:p>
        </p:txBody>
      </p:sp>
      <p:sp>
        <p:nvSpPr>
          <p:cNvPr id="4118" name="Rectangle 22"/>
          <p:cNvSpPr>
            <a:spLocks noChangeArrowheads="1"/>
          </p:cNvSpPr>
          <p:nvPr/>
        </p:nvSpPr>
        <p:spPr bwMode="auto">
          <a:xfrm>
            <a:off x="115888" y="6067425"/>
            <a:ext cx="1763712" cy="2873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de-DE" altLang="de-DE" b="1"/>
              <a:t>Einsatzmittel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xit" presetSubtype="4" fill="hold" nodeType="clickEffect">
                                  <p:stCondLst>
                                    <p:cond delay="0"/>
                                  </p:stCondLst>
                                  <p:childTnLst>
                                    <p:anim calcmode="lin" valueType="num">
                                      <p:cBhvr additive="base">
                                        <p:cTn id="6" dur="500"/>
                                        <p:tgtEl>
                                          <p:spTgt spid="4117">
                                            <p:txEl>
                                              <p:pRg st="0" end="0"/>
                                            </p:txEl>
                                          </p:spTgt>
                                        </p:tgtEl>
                                        <p:attrNameLst>
                                          <p:attrName>ppt_x</p:attrName>
                                        </p:attrNameLst>
                                      </p:cBhvr>
                                      <p:tavLst>
                                        <p:tav tm="0">
                                          <p:val>
                                            <p:strVal val="ppt_x"/>
                                          </p:val>
                                        </p:tav>
                                        <p:tav tm="100000">
                                          <p:val>
                                            <p:strVal val="ppt_x"/>
                                          </p:val>
                                        </p:tav>
                                      </p:tavLst>
                                    </p:anim>
                                    <p:anim calcmode="lin" valueType="num">
                                      <p:cBhvr additive="base">
                                        <p:cTn id="7" dur="500"/>
                                        <p:tgtEl>
                                          <p:spTgt spid="4117">
                                            <p:txEl>
                                              <p:pRg st="0" end="0"/>
                                            </p:txEl>
                                          </p:spTgt>
                                        </p:tgtEl>
                                        <p:attrNameLst>
                                          <p:attrName>ppt_y</p:attrName>
                                        </p:attrNameLst>
                                      </p:cBhvr>
                                      <p:tavLst>
                                        <p:tav tm="0">
                                          <p:val>
                                            <p:strVal val="ppt_y"/>
                                          </p:val>
                                        </p:tav>
                                        <p:tav tm="100000">
                                          <p:val>
                                            <p:strVal val="1+ppt_h/2"/>
                                          </p:val>
                                        </p:tav>
                                      </p:tavLst>
                                    </p:anim>
                                    <p:set>
                                      <p:cBhvr>
                                        <p:cTn id="8" dur="1" fill="hold">
                                          <p:stCondLst>
                                            <p:cond delay="499"/>
                                          </p:stCondLst>
                                        </p:cTn>
                                        <p:tgtEl>
                                          <p:spTgt spid="4117">
                                            <p:txEl>
                                              <p:pRg st="0" end="0"/>
                                            </p:txEl>
                                          </p:spTgt>
                                        </p:tgtEl>
                                        <p:attrNameLst>
                                          <p:attrName>style.visibility</p:attrName>
                                        </p:attrNameLst>
                                      </p:cBhvr>
                                      <p:to>
                                        <p:strVal val="hidden"/>
                                      </p:to>
                                    </p:set>
                                  </p:childTnLst>
                                </p:cTn>
                              </p:par>
                              <p:par>
                                <p:cTn id="9" presetID="3" presetClass="entr" presetSubtype="10" fill="hold" nodeType="withEffect">
                                  <p:stCondLst>
                                    <p:cond delay="0"/>
                                  </p:stCondLst>
                                  <p:childTnLst>
                                    <p:set>
                                      <p:cBhvr>
                                        <p:cTn id="10" dur="1" fill="hold">
                                          <p:stCondLst>
                                            <p:cond delay="0"/>
                                          </p:stCondLst>
                                        </p:cTn>
                                        <p:tgtEl>
                                          <p:spTgt spid="4111"/>
                                        </p:tgtEl>
                                        <p:attrNameLst>
                                          <p:attrName>style.visibility</p:attrName>
                                        </p:attrNameLst>
                                      </p:cBhvr>
                                      <p:to>
                                        <p:strVal val="visible"/>
                                      </p:to>
                                    </p:set>
                                    <p:animEffect transition="in" filter="blinds(horizontal)">
                                      <p:cBhvr>
                                        <p:cTn id="11" dur="500"/>
                                        <p:tgtEl>
                                          <p:spTgt spid="4111"/>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4114"/>
                                        </p:tgtEl>
                                        <p:attrNameLst>
                                          <p:attrName>style.visibility</p:attrName>
                                        </p:attrNameLst>
                                      </p:cBhvr>
                                      <p:to>
                                        <p:strVal val="visible"/>
                                      </p:to>
                                    </p:set>
                                    <p:animEffect transition="in" filter="blinds(horizontal)">
                                      <p:cBhvr>
                                        <p:cTn id="16" dur="500"/>
                                        <p:tgtEl>
                                          <p:spTgt spid="411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4116"/>
                                        </p:tgtEl>
                                        <p:attrNameLst>
                                          <p:attrName>style.visibility</p:attrName>
                                        </p:attrNameLst>
                                      </p:cBhvr>
                                      <p:to>
                                        <p:strVal val="visible"/>
                                      </p:to>
                                    </p:set>
                                    <p:animEffect transition="in" filter="blinds(horizontal)">
                                      <p:cBhvr>
                                        <p:cTn id="21" dur="500"/>
                                        <p:tgtEl>
                                          <p:spTgt spid="4116"/>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ntr" presetSubtype="0" fill="hold" nodeType="clickEffect">
                                  <p:stCondLst>
                                    <p:cond delay="0"/>
                                  </p:stCondLst>
                                  <p:childTnLst>
                                    <p:set>
                                      <p:cBhvr>
                                        <p:cTn id="25" dur="1" fill="hold">
                                          <p:stCondLst>
                                            <p:cond delay="0"/>
                                          </p:stCondLst>
                                        </p:cTn>
                                        <p:tgtEl>
                                          <p:spTgt spid="4105"/>
                                        </p:tgtEl>
                                        <p:attrNameLst>
                                          <p:attrName>style.visibility</p:attrName>
                                        </p:attrNameLst>
                                      </p:cBhvr>
                                      <p:to>
                                        <p:strVal val="visible"/>
                                      </p:to>
                                    </p:set>
                                    <p:animEffect transition="in" filter="dissolve">
                                      <p:cBhvr>
                                        <p:cTn id="26" dur="500"/>
                                        <p:tgtEl>
                                          <p:spTgt spid="4105"/>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4118"/>
                                        </p:tgtEl>
                                        <p:attrNameLst>
                                          <p:attrName>style.visibility</p:attrName>
                                        </p:attrNameLst>
                                      </p:cBhvr>
                                      <p:to>
                                        <p:strVal val="visible"/>
                                      </p:to>
                                    </p:set>
                                    <p:animEffect transition="in" filter="blinds(horizontal)">
                                      <p:cBhvr>
                                        <p:cTn id="29" dur="500"/>
                                        <p:tgtEl>
                                          <p:spTgt spid="4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835150" y="1052513"/>
            <a:ext cx="5257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altLang="de-DE" sz="2400" u="sng"/>
              <a:t>Schutz vor…</a:t>
            </a:r>
          </a:p>
        </p:txBody>
      </p:sp>
      <p:pic>
        <p:nvPicPr>
          <p:cNvPr id="5125" name="Picture 5" descr="inkorpor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513" y="3357563"/>
            <a:ext cx="4465637" cy="3286125"/>
          </a:xfrm>
          <a:prstGeom prst="rect">
            <a:avLst/>
          </a:prstGeom>
          <a:noFill/>
          <a:extLst>
            <a:ext uri="{909E8E84-426E-40DD-AFC4-6F175D3DCCD1}">
              <a14:hiddenFill xmlns:a14="http://schemas.microsoft.com/office/drawing/2010/main">
                <a:solidFill>
                  <a:srgbClr val="FFFFFF"/>
                </a:solidFill>
              </a14:hiddenFill>
            </a:ext>
          </a:extLst>
        </p:spPr>
      </p:pic>
      <p:sp>
        <p:nvSpPr>
          <p:cNvPr id="5126" name="Text Box 6"/>
          <p:cNvSpPr txBox="1">
            <a:spLocks noChangeArrowheads="1"/>
          </p:cNvSpPr>
          <p:nvPr/>
        </p:nvSpPr>
        <p:spPr bwMode="auto">
          <a:xfrm>
            <a:off x="468313" y="1647825"/>
            <a:ext cx="8135937" cy="188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de-DE" altLang="de-DE" sz="1400" b="1" u="sng"/>
              <a:t>Inkorporation:</a:t>
            </a:r>
            <a:r>
              <a:rPr lang="de-DE" altLang="de-DE" sz="1400" b="1"/>
              <a:t> </a:t>
            </a:r>
          </a:p>
          <a:p>
            <a:pPr algn="just">
              <a:spcBef>
                <a:spcPct val="50000"/>
              </a:spcBef>
            </a:pPr>
            <a:r>
              <a:rPr lang="de-DE" altLang="de-DE" sz="1400" b="1"/>
              <a:t>Aufnahme von Stoffen in den menschlichen Körper; sie kann über die Atemwege in Form von Schwebstoffen, Dämpfen oder Gasen in der Atemluft, über die Nahrungs- und Trinkwasseraufnahme oder über die Haut bzw. Wunden erfolgen. Im Strahlenschutz ist die Inkorporation von α oder β-Strahlern besonders gefährlich, da sie mit Messgeräten nicht festgestellt werden können.</a:t>
            </a:r>
          </a:p>
          <a:p>
            <a:pPr algn="just">
              <a:spcBef>
                <a:spcPct val="50000"/>
              </a:spcBef>
            </a:pPr>
            <a:r>
              <a:rPr lang="de-DE" altLang="de-DE" sz="900"/>
              <a:t>[Quelle: Lexikon der Feuerwehr, Hrsg. von Hermann Schröder]</a:t>
            </a:r>
          </a:p>
          <a:p>
            <a:pPr algn="just">
              <a:spcBef>
                <a:spcPct val="50000"/>
              </a:spcBef>
            </a:pPr>
            <a:endParaRPr lang="de-DE" altLang="de-DE" sz="9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126"/>
                                        </p:tgtEl>
                                        <p:attrNameLst>
                                          <p:attrName>style.visibility</p:attrName>
                                        </p:attrNameLst>
                                      </p:cBhvr>
                                      <p:to>
                                        <p:strVal val="visible"/>
                                      </p:to>
                                    </p:set>
                                    <p:animEffect transition="in" filter="blinds(horizontal)">
                                      <p:cBhvr>
                                        <p:cTn id="7" dur="500"/>
                                        <p:tgtEl>
                                          <p:spTgt spid="5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kontamin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875" y="3284538"/>
            <a:ext cx="3914775" cy="2905125"/>
          </a:xfrm>
          <a:prstGeom prst="rect">
            <a:avLst/>
          </a:prstGeom>
          <a:noFill/>
          <a:extLst>
            <a:ext uri="{909E8E84-426E-40DD-AFC4-6F175D3DCCD1}">
              <a14:hiddenFill xmlns:a14="http://schemas.microsoft.com/office/drawing/2010/main">
                <a:solidFill>
                  <a:srgbClr val="FFFFFF"/>
                </a:solidFill>
              </a14:hiddenFill>
            </a:ext>
          </a:extLst>
        </p:spPr>
      </p:pic>
      <p:sp>
        <p:nvSpPr>
          <p:cNvPr id="6149" name="Text Box 5"/>
          <p:cNvSpPr txBox="1">
            <a:spLocks noChangeArrowheads="1"/>
          </p:cNvSpPr>
          <p:nvPr/>
        </p:nvSpPr>
        <p:spPr bwMode="auto">
          <a:xfrm>
            <a:off x="1835150" y="1100138"/>
            <a:ext cx="5257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altLang="de-DE" sz="2400" u="sng"/>
              <a:t>Schutz vor…</a:t>
            </a:r>
          </a:p>
        </p:txBody>
      </p:sp>
      <p:sp>
        <p:nvSpPr>
          <p:cNvPr id="6150" name="Text Box 6"/>
          <p:cNvSpPr txBox="1">
            <a:spLocks noChangeArrowheads="1"/>
          </p:cNvSpPr>
          <p:nvPr/>
        </p:nvSpPr>
        <p:spPr bwMode="auto">
          <a:xfrm>
            <a:off x="468313" y="1628775"/>
            <a:ext cx="8135937" cy="1458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de-DE" altLang="de-DE" sz="1400" b="1" u="sng"/>
              <a:t>Kontamination:</a:t>
            </a:r>
            <a:r>
              <a:rPr lang="de-DE" altLang="de-DE" sz="1400" b="1"/>
              <a:t> </a:t>
            </a:r>
          </a:p>
          <a:p>
            <a:pPr algn="just">
              <a:spcBef>
                <a:spcPct val="50000"/>
              </a:spcBef>
            </a:pPr>
            <a:r>
              <a:rPr lang="de-DE" altLang="de-DE" sz="1400" b="1"/>
              <a:t>Unerwünschte Verunreinigung („Verschmutzung“) von beispielsweise Oberflächen, Flüssigkeiten oder Luft mit Gefahrstoffen. Gefahr einer Kontamination besteht vor allem bei offenen radioaktiven Stoffen, z.B. radioaktiven Chemikalien im Laborbereich.</a:t>
            </a:r>
          </a:p>
          <a:p>
            <a:pPr algn="just">
              <a:spcBef>
                <a:spcPct val="50000"/>
              </a:spcBef>
            </a:pPr>
            <a:r>
              <a:rPr lang="de-DE" altLang="de-DE" sz="900"/>
              <a:t>[Quelle: Lexikon der Feuerwehr, Hrsg. von Hermann Schröder]</a:t>
            </a:r>
          </a:p>
          <a:p>
            <a:pPr algn="just">
              <a:spcBef>
                <a:spcPct val="50000"/>
              </a:spcBef>
            </a:pPr>
            <a:endParaRPr lang="de-DE" altLang="de-DE" sz="9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150"/>
                                        </p:tgtEl>
                                        <p:attrNameLst>
                                          <p:attrName>style.visibility</p:attrName>
                                        </p:attrNameLst>
                                      </p:cBhvr>
                                      <p:to>
                                        <p:strVal val="visible"/>
                                      </p:to>
                                    </p:set>
                                    <p:animEffect transition="in" filter="blinds(horizontal)">
                                      <p:cBhvr>
                                        <p:cTn id="7" dur="500"/>
                                        <p:tgtEl>
                                          <p:spTgt spid="6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einwirkung_von_auß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6038" y="3716338"/>
            <a:ext cx="3971925" cy="2924175"/>
          </a:xfrm>
          <a:prstGeom prst="rect">
            <a:avLst/>
          </a:prstGeom>
          <a:noFill/>
          <a:extLst>
            <a:ext uri="{909E8E84-426E-40DD-AFC4-6F175D3DCCD1}">
              <a14:hiddenFill xmlns:a14="http://schemas.microsoft.com/office/drawing/2010/main">
                <a:solidFill>
                  <a:srgbClr val="FFFFFF"/>
                </a:solidFill>
              </a14:hiddenFill>
            </a:ext>
          </a:extLst>
        </p:spPr>
      </p:pic>
      <p:sp>
        <p:nvSpPr>
          <p:cNvPr id="7173" name="Text Box 5"/>
          <p:cNvSpPr txBox="1">
            <a:spLocks noChangeArrowheads="1"/>
          </p:cNvSpPr>
          <p:nvPr/>
        </p:nvSpPr>
        <p:spPr bwMode="auto">
          <a:xfrm>
            <a:off x="1835150" y="1100138"/>
            <a:ext cx="5257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altLang="de-DE" sz="2400" u="sng"/>
              <a:t>Schutz vor…</a:t>
            </a:r>
          </a:p>
        </p:txBody>
      </p:sp>
      <p:sp>
        <p:nvSpPr>
          <p:cNvPr id="7174" name="Text Box 6"/>
          <p:cNvSpPr txBox="1">
            <a:spLocks noChangeArrowheads="1"/>
          </p:cNvSpPr>
          <p:nvPr/>
        </p:nvSpPr>
        <p:spPr bwMode="auto">
          <a:xfrm>
            <a:off x="468313" y="1493838"/>
            <a:ext cx="8135937" cy="200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8900" indent="-88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defRPr>
            </a:lvl9pPr>
          </a:lstStyle>
          <a:p>
            <a:pPr algn="just">
              <a:spcBef>
                <a:spcPct val="50000"/>
              </a:spcBef>
            </a:pPr>
            <a:r>
              <a:rPr lang="de-DE" altLang="de-DE" sz="1400" b="1" u="sng"/>
              <a:t>Einwirkung von außen:</a:t>
            </a:r>
            <a:r>
              <a:rPr lang="de-DE" altLang="de-DE" sz="1400" b="1"/>
              <a:t> </a:t>
            </a:r>
          </a:p>
          <a:p>
            <a:pPr algn="just">
              <a:spcBef>
                <a:spcPct val="50000"/>
              </a:spcBef>
            </a:pPr>
            <a:r>
              <a:rPr lang="de-DE" altLang="de-DE" sz="1400" b="1"/>
              <a:t>Darunter versteht man den Einfluss von Strahlungs- und/oder mechanischer Energie auf ein Lebewesen oder Objekt.</a:t>
            </a:r>
          </a:p>
          <a:p>
            <a:pPr algn="just">
              <a:spcBef>
                <a:spcPct val="50000"/>
              </a:spcBef>
              <a:buFontTx/>
              <a:buChar char="•"/>
            </a:pPr>
            <a:r>
              <a:rPr lang="de-DE" altLang="de-DE" sz="1400" b="1"/>
              <a:t> γ- bzw. Neutronenstrahlern</a:t>
            </a:r>
          </a:p>
          <a:p>
            <a:pPr algn="just">
              <a:spcBef>
                <a:spcPct val="50000"/>
              </a:spcBef>
              <a:buFontTx/>
              <a:buChar char="•"/>
            </a:pPr>
            <a:r>
              <a:rPr lang="de-DE" altLang="de-DE" sz="1400" b="1"/>
              <a:t> elektromagnetische Felder (Röntgen, Radar, Ultraviolett- und Wärmestrahlern sowie LASER)</a:t>
            </a:r>
          </a:p>
          <a:p>
            <a:pPr algn="just">
              <a:spcBef>
                <a:spcPct val="50000"/>
              </a:spcBef>
              <a:buFontTx/>
              <a:buChar char="•"/>
            </a:pPr>
            <a:r>
              <a:rPr lang="de-DE" altLang="de-DE" sz="1400" b="1"/>
              <a:t> Druck einschließlich Schallwellen, Splitter und Trümmer durch Explosion oder Behälterzerknall</a:t>
            </a:r>
            <a:endParaRPr lang="de-DE" altLang="de-DE" sz="9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74"/>
                                        </p:tgtEl>
                                        <p:attrNameLst>
                                          <p:attrName>style.visibility</p:attrName>
                                        </p:attrNameLst>
                                      </p:cBhvr>
                                      <p:to>
                                        <p:strVal val="visible"/>
                                      </p:to>
                                    </p:set>
                                    <p:animEffect transition="in" filter="blinds(horizontal)">
                                      <p:cBhvr>
                                        <p:cTn id="7" dur="500"/>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4"/>
          <p:cNvSpPr txBox="1">
            <a:spLocks noChangeArrowheads="1"/>
          </p:cNvSpPr>
          <p:nvPr/>
        </p:nvSpPr>
        <p:spPr bwMode="auto">
          <a:xfrm>
            <a:off x="1763713" y="1196975"/>
            <a:ext cx="5257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altLang="de-DE" sz="2400" u="sng"/>
              <a:t>Körperschutz</a:t>
            </a:r>
          </a:p>
        </p:txBody>
      </p:sp>
      <p:sp>
        <p:nvSpPr>
          <p:cNvPr id="8197" name="Text Box 5"/>
          <p:cNvSpPr txBox="1">
            <a:spLocks noChangeArrowheads="1"/>
          </p:cNvSpPr>
          <p:nvPr/>
        </p:nvSpPr>
        <p:spPr bwMode="auto">
          <a:xfrm>
            <a:off x="468313" y="2133600"/>
            <a:ext cx="8280400"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de-DE" altLang="de-DE" sz="2400" b="1"/>
              <a:t>Für den sicheren ABC-Einsatz ist eine geeignete Körperschutzausrüstung erforderlich. Kann im Verlauf eines Einsatzes nicht vollständig ausgeschlossen werden, dass es zum direkten Kontakt mit ABC-Gefahrstoffen kommt, ist einer der Lage angemessene Schutzkleidung zu tragen!</a:t>
            </a:r>
          </a:p>
        </p:txBody>
      </p:sp>
      <p:pic>
        <p:nvPicPr>
          <p:cNvPr id="8198" name="Picture 6" descr="j009784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8400" y="4365625"/>
            <a:ext cx="1847850" cy="1676400"/>
          </a:xfrm>
          <a:prstGeom prst="rect">
            <a:avLst/>
          </a:prstGeom>
          <a:noFill/>
          <a:extLst>
            <a:ext uri="{909E8E84-426E-40DD-AFC4-6F175D3DCCD1}">
              <a14:hiddenFill xmlns:a14="http://schemas.microsoft.com/office/drawing/2010/main">
                <a:solidFill>
                  <a:srgbClr val="FFFFFF"/>
                </a:solidFill>
              </a14:hiddenFill>
            </a:ext>
          </a:extLst>
        </p:spPr>
      </p:pic>
      <p:pic>
        <p:nvPicPr>
          <p:cNvPr id="8199" name="Picture 7" descr="j009782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94525" y="4800600"/>
            <a:ext cx="1465263" cy="1797050"/>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j009782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1188" y="4724400"/>
            <a:ext cx="1795462" cy="17748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4"/>
          <p:cNvSpPr txBox="1">
            <a:spLocks noChangeArrowheads="1"/>
          </p:cNvSpPr>
          <p:nvPr/>
        </p:nvSpPr>
        <p:spPr bwMode="auto">
          <a:xfrm>
            <a:off x="179388" y="1454150"/>
            <a:ext cx="8893175" cy="466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altLang="de-DE" sz="2400" b="1" u="sng"/>
              <a:t>Dies können sein:</a:t>
            </a:r>
            <a:endParaRPr lang="de-DE" altLang="de-DE" sz="2400" b="1"/>
          </a:p>
          <a:p>
            <a:pPr>
              <a:spcBef>
                <a:spcPct val="50000"/>
              </a:spcBef>
              <a:buFontTx/>
              <a:buChar char="•"/>
            </a:pPr>
            <a:r>
              <a:rPr lang="de-DE" altLang="de-DE" sz="2400" b="1"/>
              <a:t> </a:t>
            </a:r>
            <a:r>
              <a:rPr lang="de-DE" altLang="de-DE" sz="2000" b="1"/>
              <a:t>Stoffbeständige Schutzhandschuhe,</a:t>
            </a:r>
          </a:p>
          <a:p>
            <a:pPr>
              <a:spcBef>
                <a:spcPct val="50000"/>
              </a:spcBef>
              <a:buFontTx/>
              <a:buChar char="•"/>
            </a:pPr>
            <a:r>
              <a:rPr lang="de-DE" altLang="de-DE" sz="2000" b="1"/>
              <a:t> Stiefel,</a:t>
            </a:r>
          </a:p>
          <a:p>
            <a:pPr>
              <a:spcBef>
                <a:spcPct val="50000"/>
              </a:spcBef>
              <a:buFontTx/>
              <a:buChar char="•"/>
            </a:pPr>
            <a:r>
              <a:rPr lang="de-DE" altLang="de-DE" sz="2000" b="1"/>
              <a:t> Schürzen,</a:t>
            </a:r>
          </a:p>
          <a:p>
            <a:pPr>
              <a:spcBef>
                <a:spcPct val="50000"/>
              </a:spcBef>
              <a:buFontTx/>
              <a:buChar char="•"/>
            </a:pPr>
            <a:r>
              <a:rPr lang="de-DE" altLang="de-DE" sz="2000" b="1"/>
              <a:t> Gesichtsschutz,</a:t>
            </a:r>
          </a:p>
          <a:p>
            <a:pPr algn="just">
              <a:spcBef>
                <a:spcPct val="50000"/>
              </a:spcBef>
              <a:buFontTx/>
              <a:buChar char="•"/>
            </a:pPr>
            <a:r>
              <a:rPr lang="de-DE" altLang="de-DE" sz="2000" b="1"/>
              <a:t> leichte Schutzkleidung (Einmalschutzanzug) Typ 4 nach  DIN EN 465,</a:t>
            </a:r>
          </a:p>
          <a:p>
            <a:pPr>
              <a:spcBef>
                <a:spcPct val="50000"/>
              </a:spcBef>
              <a:buFontTx/>
              <a:buChar char="•"/>
            </a:pPr>
            <a:r>
              <a:rPr lang="de-DE" altLang="de-DE" sz="2000" b="1"/>
              <a:t> Chemikalienschutzanzug (CSA),</a:t>
            </a:r>
          </a:p>
          <a:p>
            <a:pPr>
              <a:spcBef>
                <a:spcPct val="50000"/>
              </a:spcBef>
              <a:buFontTx/>
              <a:buChar char="•"/>
            </a:pPr>
            <a:r>
              <a:rPr lang="de-DE" altLang="de-DE" sz="2000" b="1"/>
              <a:t> Kontaminationsschutzkleidung,</a:t>
            </a:r>
          </a:p>
          <a:p>
            <a:pPr>
              <a:spcBef>
                <a:spcPct val="50000"/>
              </a:spcBef>
              <a:buFontTx/>
              <a:buChar char="•"/>
            </a:pPr>
            <a:r>
              <a:rPr lang="de-DE" altLang="de-DE" sz="2000" b="1"/>
              <a:t> Kälte- oder Wärmeschutz,</a:t>
            </a:r>
          </a:p>
          <a:p>
            <a:pPr>
              <a:spcBef>
                <a:spcPct val="50000"/>
              </a:spcBef>
              <a:buFontTx/>
              <a:buChar char="•"/>
            </a:pPr>
            <a:r>
              <a:rPr lang="de-DE" altLang="de-DE" sz="2000" b="1"/>
              <a:t> sonstige Schutzausrüstung für besondere Einsätze.</a:t>
            </a:r>
            <a:endParaRPr lang="de-DE" altLang="de-DE" sz="2000" b="1" u="sng"/>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220">
                                            <p:txEl>
                                              <p:pRg st="1" end="1"/>
                                            </p:txEl>
                                          </p:spTgt>
                                        </p:tgtEl>
                                        <p:attrNameLst>
                                          <p:attrName>style.visibility</p:attrName>
                                        </p:attrNameLst>
                                      </p:cBhvr>
                                      <p:to>
                                        <p:strVal val="visible"/>
                                      </p:to>
                                    </p:set>
                                    <p:anim calcmode="lin" valueType="num">
                                      <p:cBhvr additive="base">
                                        <p:cTn id="7" dur="500" fill="hold"/>
                                        <p:tgtEl>
                                          <p:spTgt spid="9220">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2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9220">
                                            <p:txEl>
                                              <p:pRg st="2" end="2"/>
                                            </p:txEl>
                                          </p:spTgt>
                                        </p:tgtEl>
                                        <p:attrNameLst>
                                          <p:attrName>style.visibility</p:attrName>
                                        </p:attrNameLst>
                                      </p:cBhvr>
                                      <p:to>
                                        <p:strVal val="visible"/>
                                      </p:to>
                                    </p:set>
                                    <p:anim calcmode="lin" valueType="num">
                                      <p:cBhvr additive="base">
                                        <p:cTn id="13" dur="500" fill="hold"/>
                                        <p:tgtEl>
                                          <p:spTgt spid="9220">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22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9220">
                                            <p:txEl>
                                              <p:pRg st="3" end="3"/>
                                            </p:txEl>
                                          </p:spTgt>
                                        </p:tgtEl>
                                        <p:attrNameLst>
                                          <p:attrName>style.visibility</p:attrName>
                                        </p:attrNameLst>
                                      </p:cBhvr>
                                      <p:to>
                                        <p:strVal val="visible"/>
                                      </p:to>
                                    </p:set>
                                    <p:anim calcmode="lin" valueType="num">
                                      <p:cBhvr additive="base">
                                        <p:cTn id="19" dur="500" fill="hold"/>
                                        <p:tgtEl>
                                          <p:spTgt spid="9220">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22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9220">
                                            <p:txEl>
                                              <p:pRg st="4" end="4"/>
                                            </p:txEl>
                                          </p:spTgt>
                                        </p:tgtEl>
                                        <p:attrNameLst>
                                          <p:attrName>style.visibility</p:attrName>
                                        </p:attrNameLst>
                                      </p:cBhvr>
                                      <p:to>
                                        <p:strVal val="visible"/>
                                      </p:to>
                                    </p:set>
                                    <p:anim calcmode="lin" valueType="num">
                                      <p:cBhvr additive="base">
                                        <p:cTn id="25" dur="500" fill="hold"/>
                                        <p:tgtEl>
                                          <p:spTgt spid="9220">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22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9220">
                                            <p:txEl>
                                              <p:pRg st="5" end="5"/>
                                            </p:txEl>
                                          </p:spTgt>
                                        </p:tgtEl>
                                        <p:attrNameLst>
                                          <p:attrName>style.visibility</p:attrName>
                                        </p:attrNameLst>
                                      </p:cBhvr>
                                      <p:to>
                                        <p:strVal val="visible"/>
                                      </p:to>
                                    </p:set>
                                    <p:anim calcmode="lin" valueType="num">
                                      <p:cBhvr additive="base">
                                        <p:cTn id="31" dur="500" fill="hold"/>
                                        <p:tgtEl>
                                          <p:spTgt spid="9220">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22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9220">
                                            <p:txEl>
                                              <p:pRg st="6" end="6"/>
                                            </p:txEl>
                                          </p:spTgt>
                                        </p:tgtEl>
                                        <p:attrNameLst>
                                          <p:attrName>style.visibility</p:attrName>
                                        </p:attrNameLst>
                                      </p:cBhvr>
                                      <p:to>
                                        <p:strVal val="visible"/>
                                      </p:to>
                                    </p:set>
                                    <p:anim calcmode="lin" valueType="num">
                                      <p:cBhvr additive="base">
                                        <p:cTn id="37" dur="500" fill="hold"/>
                                        <p:tgtEl>
                                          <p:spTgt spid="9220">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220">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9220">
                                            <p:txEl>
                                              <p:pRg st="7" end="7"/>
                                            </p:txEl>
                                          </p:spTgt>
                                        </p:tgtEl>
                                        <p:attrNameLst>
                                          <p:attrName>style.visibility</p:attrName>
                                        </p:attrNameLst>
                                      </p:cBhvr>
                                      <p:to>
                                        <p:strVal val="visible"/>
                                      </p:to>
                                    </p:set>
                                    <p:anim calcmode="lin" valueType="num">
                                      <p:cBhvr additive="base">
                                        <p:cTn id="43" dur="500" fill="hold"/>
                                        <p:tgtEl>
                                          <p:spTgt spid="9220">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220">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nodeType="clickEffect">
                                  <p:stCondLst>
                                    <p:cond delay="0"/>
                                  </p:stCondLst>
                                  <p:childTnLst>
                                    <p:set>
                                      <p:cBhvr>
                                        <p:cTn id="48" dur="1" fill="hold">
                                          <p:stCondLst>
                                            <p:cond delay="0"/>
                                          </p:stCondLst>
                                        </p:cTn>
                                        <p:tgtEl>
                                          <p:spTgt spid="9220">
                                            <p:txEl>
                                              <p:pRg st="8" end="8"/>
                                            </p:txEl>
                                          </p:spTgt>
                                        </p:tgtEl>
                                        <p:attrNameLst>
                                          <p:attrName>style.visibility</p:attrName>
                                        </p:attrNameLst>
                                      </p:cBhvr>
                                      <p:to>
                                        <p:strVal val="visible"/>
                                      </p:to>
                                    </p:set>
                                    <p:anim calcmode="lin" valueType="num">
                                      <p:cBhvr additive="base">
                                        <p:cTn id="49" dur="500" fill="hold"/>
                                        <p:tgtEl>
                                          <p:spTgt spid="9220">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220">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nodeType="clickEffect">
                                  <p:stCondLst>
                                    <p:cond delay="0"/>
                                  </p:stCondLst>
                                  <p:childTnLst>
                                    <p:set>
                                      <p:cBhvr>
                                        <p:cTn id="54" dur="1" fill="hold">
                                          <p:stCondLst>
                                            <p:cond delay="0"/>
                                          </p:stCondLst>
                                        </p:cTn>
                                        <p:tgtEl>
                                          <p:spTgt spid="9220">
                                            <p:txEl>
                                              <p:pRg st="9" end="9"/>
                                            </p:txEl>
                                          </p:spTgt>
                                        </p:tgtEl>
                                        <p:attrNameLst>
                                          <p:attrName>style.visibility</p:attrName>
                                        </p:attrNameLst>
                                      </p:cBhvr>
                                      <p:to>
                                        <p:strVal val="visible"/>
                                      </p:to>
                                    </p:set>
                                    <p:anim calcmode="lin" valueType="num">
                                      <p:cBhvr additive="base">
                                        <p:cTn id="55" dur="500" fill="hold"/>
                                        <p:tgtEl>
                                          <p:spTgt spid="9220">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220">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4"/>
          <p:cNvSpPr txBox="1">
            <a:spLocks noChangeArrowheads="1"/>
          </p:cNvSpPr>
          <p:nvPr/>
        </p:nvSpPr>
        <p:spPr bwMode="auto">
          <a:xfrm>
            <a:off x="684213" y="1700213"/>
            <a:ext cx="7704137"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de-DE" altLang="de-DE" b="1"/>
              <a:t>Zusätzlich zu den bei jeder Form des Körperschutzes zu tragenden stoffbeständigen oder Kontaminationsschutzhandschuhen sollten abhängig von der vorgesehenen Tätigkeit als Schutz vor mechanischen Beschädigungen Feuerwehrhandschuhe getragen werden. Hierzu sind Feuerwehrhandschuhe in Übergröße vorzuhalten!</a:t>
            </a:r>
          </a:p>
        </p:txBody>
      </p:sp>
      <p:pic>
        <p:nvPicPr>
          <p:cNvPr id="10245" name="Picture 5" descr="handschu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675" y="3429000"/>
            <a:ext cx="2763838" cy="2952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244"/>
                                        </p:tgtEl>
                                        <p:attrNameLst>
                                          <p:attrName>style.visibility</p:attrName>
                                        </p:attrNameLst>
                                      </p:cBhvr>
                                      <p:to>
                                        <p:strVal val="visible"/>
                                      </p:to>
                                    </p:set>
                                    <p:animEffect transition="in" filter="blinds(horizontal)">
                                      <p:cBhvr>
                                        <p:cTn id="7"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p:bldLst>
  </p:timing>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1152</Words>
  <Application>Microsoft Office PowerPoint</Application>
  <PresentationFormat>Bildschirmpräsentation (4:3)</PresentationFormat>
  <Paragraphs>110</Paragraphs>
  <Slides>17</Slides>
  <Notes>17</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17</vt:i4>
      </vt:variant>
    </vt:vector>
  </HeadingPairs>
  <TitlesOfParts>
    <vt:vector size="21" baseType="lpstr">
      <vt:lpstr>Arial</vt:lpstr>
      <vt:lpstr>Arial Black</vt:lpstr>
      <vt:lpstr>Wingdings</vt:lpstr>
      <vt:lpstr>Standarddesign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Nds. LFS Celle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Schutzkleidung, Lernziel</dc:title>
  <dc:subject>Ausführung LK</dc:subject>
  <dc:creator>Oliver Voß NABK Celle</dc:creator>
  <cp:lastModifiedBy>Busch, Horst (NABK)</cp:lastModifiedBy>
  <cp:revision>22</cp:revision>
  <dcterms:created xsi:type="dcterms:W3CDTF">2004-12-16T12:50:04Z</dcterms:created>
  <dcterms:modified xsi:type="dcterms:W3CDTF">2017-10-11T13:37:20Z</dcterms:modified>
</cp:coreProperties>
</file>